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3" r:id="rId6"/>
  </p:sldMasterIdLst>
  <p:notesMasterIdLst>
    <p:notesMasterId r:id="rId25"/>
  </p:notesMasterIdLst>
  <p:sldIdLst>
    <p:sldId id="256" r:id="rId7"/>
    <p:sldId id="283" r:id="rId8"/>
    <p:sldId id="284" r:id="rId9"/>
    <p:sldId id="285" r:id="rId10"/>
    <p:sldId id="1320" r:id="rId11"/>
    <p:sldId id="1322" r:id="rId12"/>
    <p:sldId id="1324" r:id="rId13"/>
    <p:sldId id="1321" r:id="rId14"/>
    <p:sldId id="294" r:id="rId15"/>
    <p:sldId id="1325" r:id="rId16"/>
    <p:sldId id="1326" r:id="rId17"/>
    <p:sldId id="445" r:id="rId18"/>
    <p:sldId id="2141411863" r:id="rId19"/>
    <p:sldId id="2141411867" r:id="rId20"/>
    <p:sldId id="2141411861" r:id="rId21"/>
    <p:sldId id="1317" r:id="rId22"/>
    <p:sldId id="1318" r:id="rId23"/>
    <p:sldId id="303" r:id="rId2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35492A-6300-9BB6-06FF-4F069CA68F77}" name="McCarthy, Michael" initials="MM" userId="S::michael.mccarthy@cisa.dhs.gov::25ff4522-8bfd-4392-83dd-47a339a28a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29" autoAdjust="0"/>
  </p:normalViewPr>
  <p:slideViewPr>
    <p:cSldViewPr snapToGrid="0">
      <p:cViewPr varScale="1">
        <p:scale>
          <a:sx n="59" d="100"/>
          <a:sy n="59" d="100"/>
        </p:scale>
        <p:origin x="1589" y="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nn, Matthew" userId="3ccf3cc6-577e-4bc3-a323-3cafdd621444" providerId="ADAL" clId="{DBD4E43C-F156-499E-87D1-3AF2A636F92B}"/>
    <pc:docChg chg="modSld">
      <pc:chgData name="McCann, Matthew" userId="3ccf3cc6-577e-4bc3-a323-3cafdd621444" providerId="ADAL" clId="{DBD4E43C-F156-499E-87D1-3AF2A636F92B}" dt="2022-06-11T11:49:07.799" v="1"/>
      <pc:docMkLst>
        <pc:docMk/>
      </pc:docMkLst>
      <pc:sldChg chg="delSp mod">
        <pc:chgData name="McCann, Matthew" userId="3ccf3cc6-577e-4bc3-a323-3cafdd621444" providerId="ADAL" clId="{DBD4E43C-F156-499E-87D1-3AF2A636F92B}" dt="2022-06-11T11:49:07.799" v="1"/>
        <pc:sldMkLst>
          <pc:docMk/>
          <pc:sldMk cId="569793801" sldId="303"/>
        </pc:sldMkLst>
        <pc:spChg chg="del">
          <ac:chgData name="McCann, Matthew" userId="3ccf3cc6-577e-4bc3-a323-3cafdd621444" providerId="ADAL" clId="{DBD4E43C-F156-499E-87D1-3AF2A636F92B}" dt="2022-06-11T11:49:07.799" v="1"/>
          <ac:spMkLst>
            <pc:docMk/>
            <pc:sldMk cId="569793801" sldId="303"/>
            <ac:spMk id="3" creationId="{0BBA85F4-A1D1-449E-939D-556F510195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E34EE08-10E0-4EDD-B8F3-111478DA9ED0}" type="datetimeFigureOut">
              <a:rPr lang="en-US" smtClean="0"/>
              <a:t>6/11/2022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0C7AFAC8-A4BC-4B9F-9939-00FED7E6BCE8}" type="slidenum">
              <a:rPr lang="en-US" smtClean="0"/>
              <a:t>‹#›</a:t>
            </a:fld>
            <a:endParaRPr lang="en-US"/>
          </a:p>
        </p:txBody>
      </p:sp>
    </p:spTree>
    <p:extLst>
      <p:ext uri="{BB962C8B-B14F-4D97-AF65-F5344CB8AC3E}">
        <p14:creationId xmlns:p14="http://schemas.microsoft.com/office/powerpoint/2010/main" val="157452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AFAC8-A4BC-4B9F-9939-00FED7E6BCE8}" type="slidenum">
              <a:rPr lang="en-US" smtClean="0"/>
              <a:t>1</a:t>
            </a:fld>
            <a:endParaRPr lang="en-US"/>
          </a:p>
        </p:txBody>
      </p:sp>
    </p:spTree>
    <p:extLst>
      <p:ext uri="{BB962C8B-B14F-4D97-AF65-F5344CB8AC3E}">
        <p14:creationId xmlns:p14="http://schemas.microsoft.com/office/powerpoint/2010/main" val="394947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AFAC8-A4BC-4B9F-9939-00FED7E6BCE8}" type="slidenum">
              <a:rPr lang="en-US" smtClean="0"/>
              <a:t>10</a:t>
            </a:fld>
            <a:endParaRPr lang="en-US"/>
          </a:p>
        </p:txBody>
      </p:sp>
    </p:spTree>
    <p:extLst>
      <p:ext uri="{BB962C8B-B14F-4D97-AF65-F5344CB8AC3E}">
        <p14:creationId xmlns:p14="http://schemas.microsoft.com/office/powerpoint/2010/main" val="51603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prstClr val="black"/>
              </a:solidFill>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C7AFAC8-A4BC-4B9F-9939-00FED7E6BCE8}" type="slidenum">
              <a:rPr lang="en-US" smtClean="0"/>
              <a:t>11</a:t>
            </a:fld>
            <a:endParaRPr lang="en-US"/>
          </a:p>
        </p:txBody>
      </p:sp>
    </p:spTree>
    <p:extLst>
      <p:ext uri="{BB962C8B-B14F-4D97-AF65-F5344CB8AC3E}">
        <p14:creationId xmlns:p14="http://schemas.microsoft.com/office/powerpoint/2010/main" val="55620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AFAC8-A4BC-4B9F-9939-00FED7E6BCE8}" type="slidenum">
              <a:rPr lang="en-US" smtClean="0"/>
              <a:t>12</a:t>
            </a:fld>
            <a:endParaRPr lang="en-US"/>
          </a:p>
        </p:txBody>
      </p:sp>
    </p:spTree>
    <p:extLst>
      <p:ext uri="{BB962C8B-B14F-4D97-AF65-F5344CB8AC3E}">
        <p14:creationId xmlns:p14="http://schemas.microsoft.com/office/powerpoint/2010/main" val="185309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AFAC8-A4BC-4B9F-9939-00FED7E6BCE8}" type="slidenum">
              <a:rPr lang="en-US" smtClean="0"/>
              <a:t>13</a:t>
            </a:fld>
            <a:endParaRPr lang="en-US"/>
          </a:p>
        </p:txBody>
      </p:sp>
    </p:spTree>
    <p:extLst>
      <p:ext uri="{BB962C8B-B14F-4D97-AF65-F5344CB8AC3E}">
        <p14:creationId xmlns:p14="http://schemas.microsoft.com/office/powerpoint/2010/main" val="424951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400" dirty="0"/>
          </a:p>
        </p:txBody>
      </p:sp>
      <p:sp>
        <p:nvSpPr>
          <p:cNvPr id="4" name="Slide Number Placeholder 3"/>
          <p:cNvSpPr>
            <a:spLocks noGrp="1"/>
          </p:cNvSpPr>
          <p:nvPr>
            <p:ph type="sldNum" sz="quarter" idx="5"/>
          </p:nvPr>
        </p:nvSpPr>
        <p:spPr/>
        <p:txBody>
          <a:bodyPr/>
          <a:lstStyle/>
          <a:p>
            <a:pPr defTabSz="916531" eaLnBrk="0" fontAlgn="base" hangingPunct="0">
              <a:spcBef>
                <a:spcPct val="0"/>
              </a:spcBef>
              <a:spcAft>
                <a:spcPct val="0"/>
              </a:spcAft>
              <a:defRPr/>
            </a:pPr>
            <a:fld id="{65471F9A-B9F2-41D6-B914-1029BD6179BF}" type="slidenum">
              <a:rPr lang="en-US" altLang="en-US">
                <a:solidFill>
                  <a:srgbClr val="000000"/>
                </a:solidFill>
                <a:latin typeface="Times" panose="02020603050405020304" pitchFamily="18" charset="0"/>
              </a:rPr>
              <a:pPr defTabSz="916531" eaLnBrk="0" fontAlgn="base" hangingPunct="0">
                <a:spcBef>
                  <a:spcPct val="0"/>
                </a:spcBef>
                <a:spcAft>
                  <a:spcPct val="0"/>
                </a:spcAft>
                <a:defRPr/>
              </a:pPr>
              <a:t>14</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317174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eaLnBrk="0" fontAlgn="base" hangingPunct="0">
              <a:spcBef>
                <a:spcPct val="30000"/>
              </a:spcBef>
              <a:spcAft>
                <a:spcPct val="0"/>
              </a:spcAft>
              <a:defRPr/>
            </a:pPr>
            <a:endParaRPr lang="en-US" dirty="0">
              <a:solidFill>
                <a:srgbClr val="333333"/>
              </a:solidFill>
              <a:latin typeface="Times" pitchFamily="18" charset="0"/>
            </a:endParaRPr>
          </a:p>
        </p:txBody>
      </p:sp>
      <p:sp>
        <p:nvSpPr>
          <p:cNvPr id="4" name="Slide Number Placeholder 3"/>
          <p:cNvSpPr>
            <a:spLocks noGrp="1"/>
          </p:cNvSpPr>
          <p:nvPr>
            <p:ph type="sldNum" sz="quarter" idx="5"/>
          </p:nvPr>
        </p:nvSpPr>
        <p:spPr/>
        <p:txBody>
          <a:bodyPr/>
          <a:lstStyle/>
          <a:p>
            <a:pPr defTabSz="916531" eaLnBrk="0" fontAlgn="base" hangingPunct="0">
              <a:spcBef>
                <a:spcPct val="0"/>
              </a:spcBef>
              <a:spcAft>
                <a:spcPct val="0"/>
              </a:spcAft>
              <a:defRPr/>
            </a:pPr>
            <a:fld id="{65471F9A-B9F2-41D6-B914-1029BD6179BF}" type="slidenum">
              <a:rPr lang="en-US" altLang="en-US">
                <a:solidFill>
                  <a:srgbClr val="000000"/>
                </a:solidFill>
                <a:latin typeface="Times" panose="02020603050405020304" pitchFamily="18" charset="0"/>
              </a:rPr>
              <a:pPr defTabSz="916531" eaLnBrk="0" fontAlgn="base" hangingPunct="0">
                <a:spcBef>
                  <a:spcPct val="0"/>
                </a:spcBef>
                <a:spcAft>
                  <a:spcPct val="0"/>
                </a:spcAft>
                <a:defRPr/>
              </a:pPr>
              <a:t>15</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694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AFAC8-A4BC-4B9F-9939-00FED7E6BCE8}" type="slidenum">
              <a:rPr lang="en-US" smtClean="0"/>
              <a:t>16</a:t>
            </a:fld>
            <a:endParaRPr lang="en-US"/>
          </a:p>
        </p:txBody>
      </p:sp>
    </p:spTree>
    <p:extLst>
      <p:ext uri="{BB962C8B-B14F-4D97-AF65-F5344CB8AC3E}">
        <p14:creationId xmlns:p14="http://schemas.microsoft.com/office/powerpoint/2010/main" val="306405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lvl="1">
              <a:lnSpc>
                <a:spcPct val="150000"/>
              </a:lnSpc>
              <a:spcAft>
                <a:spcPts val="411"/>
              </a:spcAft>
            </a:pPr>
            <a:endParaRPr lang="en-US" dirty="0"/>
          </a:p>
        </p:txBody>
      </p:sp>
      <p:sp>
        <p:nvSpPr>
          <p:cNvPr id="4" name="Slide Number Placeholder 3"/>
          <p:cNvSpPr>
            <a:spLocks noGrp="1"/>
          </p:cNvSpPr>
          <p:nvPr>
            <p:ph type="sldNum" sz="quarter" idx="5"/>
          </p:nvPr>
        </p:nvSpPr>
        <p:spPr/>
        <p:txBody>
          <a:bodyPr/>
          <a:lstStyle/>
          <a:p>
            <a:fld id="{0C7AFAC8-A4BC-4B9F-9939-00FED7E6BCE8}" type="slidenum">
              <a:rPr lang="en-US" smtClean="0"/>
              <a:t>17</a:t>
            </a:fld>
            <a:endParaRPr lang="en-US"/>
          </a:p>
        </p:txBody>
      </p:sp>
    </p:spTree>
    <p:extLst>
      <p:ext uri="{BB962C8B-B14F-4D97-AF65-F5344CB8AC3E}">
        <p14:creationId xmlns:p14="http://schemas.microsoft.com/office/powerpoint/2010/main" val="314284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AFAC8-A4BC-4B9F-9939-00FED7E6BCE8}" type="slidenum">
              <a:rPr lang="en-US" smtClean="0"/>
              <a:t>18</a:t>
            </a:fld>
            <a:endParaRPr lang="en-US"/>
          </a:p>
        </p:txBody>
      </p:sp>
    </p:spTree>
    <p:extLst>
      <p:ext uri="{BB962C8B-B14F-4D97-AF65-F5344CB8AC3E}">
        <p14:creationId xmlns:p14="http://schemas.microsoft.com/office/powerpoint/2010/main" val="28367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C7AFAC8-A4BC-4B9F-9939-00FED7E6BCE8}" type="slidenum">
              <a:rPr lang="en-US" smtClean="0"/>
              <a:t>2</a:t>
            </a:fld>
            <a:endParaRPr lang="en-US"/>
          </a:p>
        </p:txBody>
      </p:sp>
    </p:spTree>
    <p:extLst>
      <p:ext uri="{BB962C8B-B14F-4D97-AF65-F5344CB8AC3E}">
        <p14:creationId xmlns:p14="http://schemas.microsoft.com/office/powerpoint/2010/main" val="81377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AFAC8-A4BC-4B9F-9939-00FED7E6BCE8}" type="slidenum">
              <a:rPr lang="en-US" smtClean="0"/>
              <a:t>3</a:t>
            </a:fld>
            <a:endParaRPr lang="en-US"/>
          </a:p>
        </p:txBody>
      </p:sp>
    </p:spTree>
    <p:extLst>
      <p:ext uri="{BB962C8B-B14F-4D97-AF65-F5344CB8AC3E}">
        <p14:creationId xmlns:p14="http://schemas.microsoft.com/office/powerpoint/2010/main" val="114809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C7AFAC8-A4BC-4B9F-9939-00FED7E6BCE8}" type="slidenum">
              <a:rPr lang="en-US" smtClean="0"/>
              <a:t>4</a:t>
            </a:fld>
            <a:endParaRPr lang="en-US"/>
          </a:p>
        </p:txBody>
      </p:sp>
    </p:spTree>
    <p:extLst>
      <p:ext uri="{BB962C8B-B14F-4D97-AF65-F5344CB8AC3E}">
        <p14:creationId xmlns:p14="http://schemas.microsoft.com/office/powerpoint/2010/main" val="374708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chemeClr val="accent4">
                  <a:lumMod val="10000"/>
                </a:schemeClr>
              </a:solidFill>
              <a:highlight>
                <a:srgbClr val="FFFF00"/>
              </a:highlight>
            </a:endParaRPr>
          </a:p>
        </p:txBody>
      </p:sp>
      <p:sp>
        <p:nvSpPr>
          <p:cNvPr id="4" name="Slide Number Placeholder 3"/>
          <p:cNvSpPr>
            <a:spLocks noGrp="1"/>
          </p:cNvSpPr>
          <p:nvPr>
            <p:ph type="sldNum" sz="quarter" idx="5"/>
          </p:nvPr>
        </p:nvSpPr>
        <p:spPr/>
        <p:txBody>
          <a:bodyPr/>
          <a:lstStyle/>
          <a:p>
            <a:fld id="{0C7AFAC8-A4BC-4B9F-9939-00FED7E6BCE8}" type="slidenum">
              <a:rPr lang="en-US" smtClean="0"/>
              <a:t>5</a:t>
            </a:fld>
            <a:endParaRPr lang="en-US"/>
          </a:p>
        </p:txBody>
      </p:sp>
    </p:spTree>
    <p:extLst>
      <p:ext uri="{BB962C8B-B14F-4D97-AF65-F5344CB8AC3E}">
        <p14:creationId xmlns:p14="http://schemas.microsoft.com/office/powerpoint/2010/main" val="428388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C7AFAC8-A4BC-4B9F-9939-00FED7E6BCE8}" type="slidenum">
              <a:rPr lang="en-US" smtClean="0"/>
              <a:t>6</a:t>
            </a:fld>
            <a:endParaRPr lang="en-US"/>
          </a:p>
        </p:txBody>
      </p:sp>
    </p:spTree>
    <p:extLst>
      <p:ext uri="{BB962C8B-B14F-4D97-AF65-F5344CB8AC3E}">
        <p14:creationId xmlns:p14="http://schemas.microsoft.com/office/powerpoint/2010/main" val="204856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AFAC8-A4BC-4B9F-9939-00FED7E6BCE8}" type="slidenum">
              <a:rPr lang="en-US" smtClean="0"/>
              <a:t>7</a:t>
            </a:fld>
            <a:endParaRPr lang="en-US"/>
          </a:p>
        </p:txBody>
      </p:sp>
    </p:spTree>
    <p:extLst>
      <p:ext uri="{BB962C8B-B14F-4D97-AF65-F5344CB8AC3E}">
        <p14:creationId xmlns:p14="http://schemas.microsoft.com/office/powerpoint/2010/main" val="1311646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AFAC8-A4BC-4B9F-9939-00FED7E6BCE8}" type="slidenum">
              <a:rPr lang="en-US" smtClean="0"/>
              <a:t>8</a:t>
            </a:fld>
            <a:endParaRPr lang="en-US"/>
          </a:p>
        </p:txBody>
      </p:sp>
    </p:spTree>
    <p:extLst>
      <p:ext uri="{BB962C8B-B14F-4D97-AF65-F5344CB8AC3E}">
        <p14:creationId xmlns:p14="http://schemas.microsoft.com/office/powerpoint/2010/main" val="36248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AFAC8-A4BC-4B9F-9939-00FED7E6BCE8}" type="slidenum">
              <a:rPr lang="en-US" smtClean="0"/>
              <a:t>9</a:t>
            </a:fld>
            <a:endParaRPr lang="en-US"/>
          </a:p>
        </p:txBody>
      </p:sp>
    </p:spTree>
    <p:extLst>
      <p:ext uri="{BB962C8B-B14F-4D97-AF65-F5344CB8AC3E}">
        <p14:creationId xmlns:p14="http://schemas.microsoft.com/office/powerpoint/2010/main" val="125945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CF91-E731-E044-8D82-2C531C7C6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F8262F-0DFD-614C-9916-BD5B674C30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98B233-5DDA-AE42-9E60-7507BB68705F}"/>
              </a:ext>
            </a:extLst>
          </p:cNvPr>
          <p:cNvSpPr>
            <a:spLocks noGrp="1"/>
          </p:cNvSpPr>
          <p:nvPr>
            <p:ph type="dt" sz="half" idx="10"/>
          </p:nvPr>
        </p:nvSpPr>
        <p:spPr/>
        <p:txBody>
          <a:bodyPr/>
          <a:lstStyle/>
          <a:p>
            <a:fld id="{47998849-1605-D646-9E5A-976805A30A9C}" type="datetimeFigureOut">
              <a:rPr lang="en-US" smtClean="0"/>
              <a:t>6/11/2022</a:t>
            </a:fld>
            <a:endParaRPr lang="en-US"/>
          </a:p>
        </p:txBody>
      </p:sp>
      <p:sp>
        <p:nvSpPr>
          <p:cNvPr id="5" name="Footer Placeholder 4">
            <a:extLst>
              <a:ext uri="{FF2B5EF4-FFF2-40B4-BE49-F238E27FC236}">
                <a16:creationId xmlns:a16="http://schemas.microsoft.com/office/drawing/2014/main" id="{3F838F3F-DE99-284E-A87D-A69CE9584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E2409-24D0-8947-96D2-8EA2168C8099}"/>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386773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3B40-9757-4644-85FD-932BC675D8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8184D9-CA95-7C47-86EE-9AB6AFF401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AF245-D3D1-D244-BC67-0C9D07FC2050}"/>
              </a:ext>
            </a:extLst>
          </p:cNvPr>
          <p:cNvSpPr>
            <a:spLocks noGrp="1"/>
          </p:cNvSpPr>
          <p:nvPr>
            <p:ph type="dt" sz="half" idx="10"/>
          </p:nvPr>
        </p:nvSpPr>
        <p:spPr/>
        <p:txBody>
          <a:bodyPr/>
          <a:lstStyle/>
          <a:p>
            <a:fld id="{47998849-1605-D646-9E5A-976805A30A9C}" type="datetimeFigureOut">
              <a:rPr lang="en-US" smtClean="0"/>
              <a:t>6/11/2022</a:t>
            </a:fld>
            <a:endParaRPr lang="en-US"/>
          </a:p>
        </p:txBody>
      </p:sp>
      <p:sp>
        <p:nvSpPr>
          <p:cNvPr id="5" name="Footer Placeholder 4">
            <a:extLst>
              <a:ext uri="{FF2B5EF4-FFF2-40B4-BE49-F238E27FC236}">
                <a16:creationId xmlns:a16="http://schemas.microsoft.com/office/drawing/2014/main" id="{4E78E3D5-4775-CF45-A70B-8F72969B8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BCCEB-0F90-8740-A1E9-63AD6B014FBA}"/>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253246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39470-B2A4-F743-B092-9C4592B8F3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356EA3-634F-E248-B4D5-B91C9BFC6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B9527-AEE9-B546-88EE-30D1D12738FB}"/>
              </a:ext>
            </a:extLst>
          </p:cNvPr>
          <p:cNvSpPr>
            <a:spLocks noGrp="1"/>
          </p:cNvSpPr>
          <p:nvPr>
            <p:ph type="dt" sz="half" idx="10"/>
          </p:nvPr>
        </p:nvSpPr>
        <p:spPr/>
        <p:txBody>
          <a:bodyPr/>
          <a:lstStyle/>
          <a:p>
            <a:fld id="{47998849-1605-D646-9E5A-976805A30A9C}" type="datetimeFigureOut">
              <a:rPr lang="en-US" smtClean="0"/>
              <a:t>6/11/2022</a:t>
            </a:fld>
            <a:endParaRPr lang="en-US"/>
          </a:p>
        </p:txBody>
      </p:sp>
      <p:sp>
        <p:nvSpPr>
          <p:cNvPr id="5" name="Footer Placeholder 4">
            <a:extLst>
              <a:ext uri="{FF2B5EF4-FFF2-40B4-BE49-F238E27FC236}">
                <a16:creationId xmlns:a16="http://schemas.microsoft.com/office/drawing/2014/main" id="{4D7B78AD-F19D-CD40-B52E-090157D0D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071A9-26CD-994F-8F52-0130CE061439}"/>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323167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_Sub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EC5E8AA-BDFB-4D46-9C4B-71515C0EFF1A}"/>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9C2756D-591B-4363-AA58-B065C5FF531B}" type="slidenum">
              <a:rPr lang="en-US" altLang="en-US" smtClean="0">
                <a:solidFill>
                  <a:prstClr val="black">
                    <a:tint val="75000"/>
                  </a:prstClr>
                </a:solidFill>
                <a:latin typeface="Calibri" panose="020F0502020204030204"/>
              </a:rPr>
              <a:pPr>
                <a:defRPr/>
              </a:pPr>
              <a:t>‹#›</a:t>
            </a:fld>
            <a:endParaRPr lang="en-US"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17901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a:defRPr/>
            </a:pPr>
            <a:r>
              <a:rPr lang="en-US" sz="1200" b="1" spc="300"/>
              <a:t>CISA | </a:t>
            </a:r>
            <a:r>
              <a:rPr lang="en-US" sz="1200" spc="300"/>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a:p>
        </p:txBody>
      </p:sp>
      <p:pic>
        <p:nvPicPr>
          <p:cNvPr id="10" name="Picture 9">
            <a:extLst>
              <a:ext uri="{FF2B5EF4-FFF2-40B4-BE49-F238E27FC236}">
                <a16:creationId xmlns:a16="http://schemas.microsoft.com/office/drawing/2014/main" id="{CB762023-F5BC-9B4E-AC64-53DEAAA2C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000" y="5643650"/>
            <a:ext cx="1066800" cy="1061950"/>
          </a:xfrm>
          <a:prstGeom prst="rect">
            <a:avLst/>
          </a:prstGeom>
        </p:spPr>
      </p:pic>
    </p:spTree>
    <p:extLst>
      <p:ext uri="{BB962C8B-B14F-4D97-AF65-F5344CB8AC3E}">
        <p14:creationId xmlns:p14="http://schemas.microsoft.com/office/powerpoint/2010/main" val="1484373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a:p>
        </p:txBody>
      </p:sp>
    </p:spTree>
    <p:extLst>
      <p:ext uri="{BB962C8B-B14F-4D97-AF65-F5344CB8AC3E}">
        <p14:creationId xmlns:p14="http://schemas.microsoft.com/office/powerpoint/2010/main" val="218370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p:txBody>
          <a:bodyPr/>
          <a:lstStyle>
            <a:lvl1pPr>
              <a:defRPr/>
            </a:lvl1pPr>
          </a:lstStyle>
          <a:p>
            <a:pPr>
              <a:defRPr/>
            </a:pPr>
            <a:fld id="{549690C8-B626-274D-8FA3-63299A4ABD75}" type="slidenum">
              <a:rPr lang="en-US" altLang="en-US"/>
              <a:pPr>
                <a:defRPr/>
              </a:pPr>
              <a:t>‹#›</a:t>
            </a:fld>
            <a:endParaRPr lang="en-US" altLang="en-US"/>
          </a:p>
        </p:txBody>
      </p:sp>
    </p:spTree>
    <p:extLst>
      <p:ext uri="{BB962C8B-B14F-4D97-AF65-F5344CB8AC3E}">
        <p14:creationId xmlns:p14="http://schemas.microsoft.com/office/powerpoint/2010/main" val="246361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Presenter’s Name</a:t>
            </a:r>
          </a:p>
          <a:p>
            <a:pPr algn="r">
              <a:defRPr/>
            </a:pPr>
            <a:fld id="{88BCAFFE-AE75-994B-930C-85B1F9A85DC4}" type="datetime4">
              <a:rPr lang="en-US" altLang="en-US" sz="1100" smtClean="0">
                <a:solidFill>
                  <a:srgbClr val="5A5B5D"/>
                </a:solidFill>
              </a:rPr>
              <a:pPr algn="r">
                <a:defRPr/>
              </a:pPr>
              <a:t>June 11, 2022</a:t>
            </a:fld>
            <a:endParaRPr lang="en-US" altLang="en-US" sz="110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9" name="Content Placeholder 2">
            <a:extLst>
              <a:ext uri="{FF2B5EF4-FFF2-40B4-BE49-F238E27FC236}">
                <a16:creationId xmlns:a16="http://schemas.microsoft.com/office/drawing/2014/main" id="{51E69670-891C-AC40-A0B4-2FBDDB27F0CF}"/>
              </a:ext>
            </a:extLst>
          </p:cNvPr>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849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Presenter’s Name</a:t>
            </a:r>
          </a:p>
          <a:p>
            <a:pPr algn="r">
              <a:defRPr/>
            </a:pPr>
            <a:fld id="{88BCAFFE-AE75-994B-930C-85B1F9A85DC4}" type="datetime4">
              <a:rPr lang="en-US" altLang="en-US" sz="1100" smtClean="0">
                <a:solidFill>
                  <a:srgbClr val="5A5B5D"/>
                </a:solidFill>
              </a:rPr>
              <a:pPr algn="r">
                <a:defRPr/>
              </a:pPr>
              <a:t>June 11, 2022</a:t>
            </a:fld>
            <a:endParaRPr lang="en-US" altLang="en-US" sz="110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272348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C2934C-3790-2847-B756-3AFB31B80808}"/>
              </a:ext>
            </a:extLst>
          </p:cNvPr>
          <p:cNvSpPr txBox="1"/>
          <p:nvPr userDrawn="1"/>
        </p:nvSpPr>
        <p:spPr>
          <a:xfrm>
            <a:off x="533400" y="6040438"/>
            <a:ext cx="2514600" cy="554037"/>
          </a:xfrm>
          <a:prstGeom prst="rect">
            <a:avLst/>
          </a:prstGeom>
          <a:noFill/>
        </p:spPr>
        <p:txBody>
          <a:bodyPr>
            <a:spAutoFit/>
          </a:bodyPr>
          <a:lstStyle/>
          <a:p>
            <a:pPr>
              <a:defRPr/>
            </a:pPr>
            <a:r>
              <a:rPr lang="en-US" sz="1000" spc="300">
                <a:solidFill>
                  <a:srgbClr val="C0C2C4"/>
                </a:solidFill>
              </a:rPr>
              <a:t>CYBERSECURITY &amp;</a:t>
            </a:r>
          </a:p>
          <a:p>
            <a:pPr>
              <a:defRPr/>
            </a:pPr>
            <a:r>
              <a:rPr lang="en-US" sz="1000" spc="300">
                <a:solidFill>
                  <a:srgbClr val="C0C2C4"/>
                </a:solidFill>
              </a:rPr>
              <a:t>INFRASTRUCTURE</a:t>
            </a:r>
          </a:p>
          <a:p>
            <a:pPr>
              <a:defRPr/>
            </a:pPr>
            <a:r>
              <a:rPr lang="en-US" sz="1000" spc="300">
                <a:solidFill>
                  <a:srgbClr val="C0C2C4"/>
                </a:solidFill>
              </a:rPr>
              <a:t>SECURITY AGENCY</a:t>
            </a:r>
          </a:p>
        </p:txBody>
      </p:sp>
      <p:cxnSp>
        <p:nvCxnSpPr>
          <p:cNvPr id="4" name="Straight Connector 6">
            <a:extLst>
              <a:ext uri="{FF2B5EF4-FFF2-40B4-BE49-F238E27FC236}">
                <a16:creationId xmlns:a16="http://schemas.microsoft.com/office/drawing/2014/main" id="{504C0435-1B5E-3C4D-99E6-C4C05A180605}"/>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5" name="Rectangle 7">
            <a:extLst>
              <a:ext uri="{FF2B5EF4-FFF2-40B4-BE49-F238E27FC236}">
                <a16:creationId xmlns:a16="http://schemas.microsoft.com/office/drawing/2014/main" id="{0950115E-A6CB-F346-AD5A-866268717FFE}"/>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Presenter’s Name</a:t>
            </a:r>
          </a:p>
          <a:p>
            <a:pPr algn="r">
              <a:defRPr/>
            </a:pPr>
            <a:fld id="{88BCAFFE-AE75-994B-930C-85B1F9A85DC4}" type="datetime4">
              <a:rPr lang="en-US" altLang="en-US" sz="1100" smtClean="0">
                <a:solidFill>
                  <a:srgbClr val="5A5B5D"/>
                </a:solidFill>
              </a:rPr>
              <a:pPr algn="r">
                <a:defRPr/>
              </a:pPr>
              <a:t>June 11, 2022</a:t>
            </a:fld>
            <a:endParaRPr lang="en-US" altLang="en-US" sz="110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4B7948B0-3194-D540-8AC0-2A3C14D15F2A}"/>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B28F5760-600B-E044-8357-0A373C456381}" type="slidenum">
              <a:rPr lang="en-US" altLang="en-US"/>
              <a:pPr>
                <a:defRPr/>
              </a:pPr>
              <a:t>‹#›</a:t>
            </a:fld>
            <a:endParaRPr lang="en-US" altLang="en-US"/>
          </a:p>
        </p:txBody>
      </p:sp>
    </p:spTree>
    <p:extLst>
      <p:ext uri="{BB962C8B-B14F-4D97-AF65-F5344CB8AC3E}">
        <p14:creationId xmlns:p14="http://schemas.microsoft.com/office/powerpoint/2010/main" val="3258757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a:defRPr/>
            </a:pPr>
            <a:fld id="{9D7DC5A1-24AC-EE45-8892-34F91BFF9321}" type="slidenum">
              <a:rPr lang="en-US" altLang="en-US"/>
              <a:pPr>
                <a:defRPr/>
              </a:pPr>
              <a:t>‹#›</a:t>
            </a:fld>
            <a:endParaRPr lang="en-US" altLang="en-US"/>
          </a:p>
        </p:txBody>
      </p:sp>
      <p:pic>
        <p:nvPicPr>
          <p:cNvPr id="5" name="Picture 4" descr="A close up of a logo&#10;&#10;Description automatically generated">
            <a:extLst>
              <a:ext uri="{FF2B5EF4-FFF2-40B4-BE49-F238E27FC236}">
                <a16:creationId xmlns:a16="http://schemas.microsoft.com/office/drawing/2014/main" id="{0C156F9C-CF41-3943-A805-1DEC23D3D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828800"/>
            <a:ext cx="3200400" cy="3200400"/>
          </a:xfrm>
          <a:prstGeom prst="rect">
            <a:avLst/>
          </a:prstGeom>
        </p:spPr>
      </p:pic>
    </p:spTree>
    <p:extLst>
      <p:ext uri="{BB962C8B-B14F-4D97-AF65-F5344CB8AC3E}">
        <p14:creationId xmlns:p14="http://schemas.microsoft.com/office/powerpoint/2010/main" val="416813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AB00-9BE2-2545-B119-234AD24A00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7CD70A-4C9A-2D4F-9A70-58C87069D2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95A22-A644-8B45-B397-C141F17D7EBC}"/>
              </a:ext>
            </a:extLst>
          </p:cNvPr>
          <p:cNvSpPr>
            <a:spLocks noGrp="1"/>
          </p:cNvSpPr>
          <p:nvPr>
            <p:ph type="dt" sz="half" idx="10"/>
          </p:nvPr>
        </p:nvSpPr>
        <p:spPr/>
        <p:txBody>
          <a:bodyPr/>
          <a:lstStyle/>
          <a:p>
            <a:fld id="{47998849-1605-D646-9E5A-976805A30A9C}" type="datetimeFigureOut">
              <a:rPr lang="en-US" smtClean="0"/>
              <a:t>6/11/2022</a:t>
            </a:fld>
            <a:endParaRPr lang="en-US"/>
          </a:p>
        </p:txBody>
      </p:sp>
      <p:sp>
        <p:nvSpPr>
          <p:cNvPr id="5" name="Footer Placeholder 4">
            <a:extLst>
              <a:ext uri="{FF2B5EF4-FFF2-40B4-BE49-F238E27FC236}">
                <a16:creationId xmlns:a16="http://schemas.microsoft.com/office/drawing/2014/main" id="{6FF59AE3-7510-924F-BE12-654B7E571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5D497-3079-3D4D-8B78-2B0A2E999DBC}"/>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824825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chemeClr val="tx1"/>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1940347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96962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4" name="Picture 3">
            <a:extLst>
              <a:ext uri="{FF2B5EF4-FFF2-40B4-BE49-F238E27FC236}">
                <a16:creationId xmlns:a16="http://schemas.microsoft.com/office/drawing/2014/main" id="{B1EF986B-7FE9-E94E-89E7-66D664904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2339406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893D61-1C18-464C-87B2-FDC7C6789E52}"/>
              </a:ext>
            </a:extLst>
          </p:cNvPr>
          <p:cNvSpPr>
            <a:spLocks noChangeArrowheads="1"/>
          </p:cNvSpPr>
          <p:nvPr userDrawn="1"/>
        </p:nvSpPr>
        <p:spPr bwMode="auto">
          <a:xfrm>
            <a:off x="203200" y="5791200"/>
            <a:ext cx="3454400" cy="9906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pic>
        <p:nvPicPr>
          <p:cNvPr id="4" name="Picture 2">
            <a:extLst>
              <a:ext uri="{FF2B5EF4-FFF2-40B4-BE49-F238E27FC236}">
                <a16:creationId xmlns:a16="http://schemas.microsoft.com/office/drawing/2014/main" id="{39540296-5B89-4DF8-A851-ED629FFE96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34" y="5638800"/>
            <a:ext cx="3384551"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E918A89-BF52-4A34-982A-D9E148839D70}"/>
              </a:ext>
            </a:extLst>
          </p:cNvPr>
          <p:cNvSpPr txBox="1"/>
          <p:nvPr userDrawn="1"/>
        </p:nvSpPr>
        <p:spPr>
          <a:xfrm>
            <a:off x="0" y="0"/>
            <a:ext cx="12192000" cy="914400"/>
          </a:xfrm>
          <a:prstGeom prst="rect">
            <a:avLst/>
          </a:prstGeom>
          <a:solidFill>
            <a:srgbClr val="005288"/>
          </a:solidFill>
        </p:spPr>
        <p:txBody>
          <a:bodyPr lIns="457200" tIns="640080"/>
          <a:lstStyle/>
          <a:p>
            <a:pPr>
              <a:defRPr/>
            </a:pPr>
            <a:r>
              <a:rPr lang="en-US" sz="1200" b="1" spc="300"/>
              <a:t>CISA | </a:t>
            </a:r>
            <a:r>
              <a:rPr lang="en-US" sz="1200" spc="300"/>
              <a:t>CYBERSECURITY AND INFRASTRUCTURE SECURITY AGENCY</a:t>
            </a:r>
          </a:p>
        </p:txBody>
      </p:sp>
      <p:cxnSp>
        <p:nvCxnSpPr>
          <p:cNvPr id="6" name="Straight Connector 7">
            <a:extLst>
              <a:ext uri="{FF2B5EF4-FFF2-40B4-BE49-F238E27FC236}">
                <a16:creationId xmlns:a16="http://schemas.microsoft.com/office/drawing/2014/main" id="{7D25CFEA-39E0-43BD-99CA-A7FDC6D62C3D}"/>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 name="Title 1">
            <a:extLst>
              <a:ext uri="{FF2B5EF4-FFF2-40B4-BE49-F238E27FC236}">
                <a16:creationId xmlns:a16="http://schemas.microsoft.com/office/drawing/2014/main" id="{B3E06C7A-E3FF-DC44-B349-305050B92965}"/>
              </a:ext>
            </a:extLst>
          </p:cNvPr>
          <p:cNvSpPr>
            <a:spLocks noGrp="1"/>
          </p:cNvSpPr>
          <p:nvPr>
            <p:ph type="title"/>
          </p:nvPr>
        </p:nvSpPr>
        <p:spPr>
          <a:xfrm>
            <a:off x="0" y="914400"/>
            <a:ext cx="12192000" cy="4495800"/>
          </a:xfrm>
          <a:prstGeom prst="rect">
            <a:avLst/>
          </a:prstGeom>
          <a:solidFill>
            <a:srgbClr val="005288"/>
          </a:solidFill>
        </p:spPr>
        <p:txBody>
          <a:bodyPr lIns="457200" tIns="182880" anchor="t"/>
          <a:lstStyle>
            <a:lvl1pPr algn="l">
              <a:defRPr sz="4000" b="1" cap="all">
                <a:solidFill>
                  <a:schemeClr val="tx1"/>
                </a:solidFill>
              </a:defRPr>
            </a:lvl1pPr>
          </a:lstStyle>
          <a:p>
            <a:r>
              <a:rPr lang="en-US"/>
              <a:t>Click to edit Master title style</a:t>
            </a:r>
          </a:p>
        </p:txBody>
      </p:sp>
      <p:sp>
        <p:nvSpPr>
          <p:cNvPr id="8" name="Rectangle 6">
            <a:extLst>
              <a:ext uri="{FF2B5EF4-FFF2-40B4-BE49-F238E27FC236}">
                <a16:creationId xmlns:a16="http://schemas.microsoft.com/office/drawing/2014/main" id="{A64C14D5-FB3B-413D-87F0-98E3A8E163F8}"/>
              </a:ext>
            </a:extLst>
          </p:cNvPr>
          <p:cNvSpPr>
            <a:spLocks noGrp="1" noChangeArrowheads="1"/>
          </p:cNvSpPr>
          <p:nvPr>
            <p:ph type="sldNum" sz="quarter" idx="10"/>
          </p:nvPr>
        </p:nvSpPr>
        <p:spPr>
          <a:xfrm>
            <a:off x="11480800" y="6421051"/>
            <a:ext cx="609600" cy="276999"/>
          </a:xfrm>
          <a:prstGeom prst="rect">
            <a:avLst/>
          </a:prstGeom>
        </p:spPr>
        <p:txBody>
          <a:bodyPr/>
          <a:lstStyle>
            <a:lvl1pPr>
              <a:defRPr/>
            </a:lvl1pPr>
          </a:lstStyle>
          <a:p>
            <a:pPr>
              <a:defRPr/>
            </a:pPr>
            <a:fld id="{9EB218AA-2D87-4223-8797-8C8D9244368A}" type="slidenum">
              <a:rPr lang="en-US" altLang="en-US"/>
              <a:pPr>
                <a:defRPr/>
              </a:pPr>
              <a:t>‹#›</a:t>
            </a:fld>
            <a:endParaRPr lang="en-US" altLang="en-US"/>
          </a:p>
        </p:txBody>
      </p:sp>
    </p:spTree>
    <p:extLst>
      <p:ext uri="{BB962C8B-B14F-4D97-AF65-F5344CB8AC3E}">
        <p14:creationId xmlns:p14="http://schemas.microsoft.com/office/powerpoint/2010/main" val="2029801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_Subtitle">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2E2AE316-7C4D-47E8-B503-098128208F8D}"/>
              </a:ext>
            </a:extLst>
          </p:cNvPr>
          <p:cNvSpPr txBox="1">
            <a:spLocks noChangeArrowheads="1"/>
          </p:cNvSpPr>
          <p:nvPr userDrawn="1"/>
        </p:nvSpPr>
        <p:spPr bwMode="auto">
          <a:xfrm>
            <a:off x="10505018" y="174626"/>
            <a:ext cx="1466849"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a:solidFill>
                  <a:srgbClr val="FFFFFF"/>
                </a:solidFill>
              </a:rPr>
              <a:t>TLP:WHITE</a:t>
            </a:r>
          </a:p>
        </p:txBody>
      </p:sp>
      <p:grpSp>
        <p:nvGrpSpPr>
          <p:cNvPr id="4" name="Group 8">
            <a:extLst>
              <a:ext uri="{FF2B5EF4-FFF2-40B4-BE49-F238E27FC236}">
                <a16:creationId xmlns:a16="http://schemas.microsoft.com/office/drawing/2014/main" id="{8A5FED67-98E8-496B-8436-F03933369031}"/>
              </a:ext>
            </a:extLst>
          </p:cNvPr>
          <p:cNvGrpSpPr>
            <a:grpSpLocks/>
          </p:cNvGrpSpPr>
          <p:nvPr userDrawn="1"/>
        </p:nvGrpSpPr>
        <p:grpSpPr bwMode="auto">
          <a:xfrm>
            <a:off x="558800" y="5867401"/>
            <a:ext cx="2286000" cy="741363"/>
            <a:chOff x="533400" y="4038600"/>
            <a:chExt cx="1714500" cy="740664"/>
          </a:xfrm>
        </p:grpSpPr>
        <p:pic>
          <p:nvPicPr>
            <p:cNvPr id="5" name="Picture 9">
              <a:extLst>
                <a:ext uri="{FF2B5EF4-FFF2-40B4-BE49-F238E27FC236}">
                  <a16:creationId xmlns:a16="http://schemas.microsoft.com/office/drawing/2014/main" id="{626E490F-BEB0-40B2-B6FC-1477FC1055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ED521C03-4757-4CDC-9192-6BC9F2C3DC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sz="4000" b="1">
                <a:solidFill>
                  <a:schemeClr val="tx1"/>
                </a:solidFill>
              </a:defRPr>
            </a:lvl1pPr>
          </a:lstStyle>
          <a:p>
            <a:r>
              <a:rPr lang="en-US"/>
              <a:t>Click to edit Master title style</a:t>
            </a:r>
          </a:p>
        </p:txBody>
      </p:sp>
      <p:sp>
        <p:nvSpPr>
          <p:cNvPr id="8" name="Slide Number Placeholder 6">
            <a:extLst>
              <a:ext uri="{FF2B5EF4-FFF2-40B4-BE49-F238E27FC236}">
                <a16:creationId xmlns:a16="http://schemas.microsoft.com/office/drawing/2014/main" id="{C9181AA9-BA1D-4959-916A-07D96BEDA89A}"/>
              </a:ext>
            </a:extLst>
          </p:cNvPr>
          <p:cNvSpPr>
            <a:spLocks noGrp="1" noChangeArrowheads="1"/>
          </p:cNvSpPr>
          <p:nvPr>
            <p:ph type="sldNum" sz="quarter" idx="10"/>
          </p:nvPr>
        </p:nvSpPr>
        <p:spPr>
          <a:xfrm>
            <a:off x="10943167" y="6167438"/>
            <a:ext cx="711200" cy="277812"/>
          </a:xfrm>
          <a:prstGeom prst="rect">
            <a:avLst/>
          </a:prstGeom>
        </p:spPr>
        <p:txBody>
          <a:bodyPr/>
          <a:lstStyle>
            <a:lvl1pPr algn="r">
              <a:defRPr sz="1200" b="1">
                <a:solidFill>
                  <a:srgbClr val="5A5B5D"/>
                </a:solidFill>
              </a:defRPr>
            </a:lvl1pPr>
          </a:lstStyle>
          <a:p>
            <a:pPr>
              <a:defRPr/>
            </a:pPr>
            <a:fld id="{FFE017F7-B4B7-4034-A791-629825882F71}" type="slidenum">
              <a:rPr lang="en-US" altLang="en-US"/>
              <a:pPr>
                <a:defRPr/>
              </a:pPr>
              <a:t>‹#›</a:t>
            </a:fld>
            <a:endParaRPr lang="en-US" altLang="en-US"/>
          </a:p>
        </p:txBody>
      </p:sp>
    </p:spTree>
    <p:extLst>
      <p:ext uri="{BB962C8B-B14F-4D97-AF65-F5344CB8AC3E}">
        <p14:creationId xmlns:p14="http://schemas.microsoft.com/office/powerpoint/2010/main" val="3998309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_Subtitle">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83096D6B-5527-464E-AA0A-311CE7B1CBD4}"/>
              </a:ext>
            </a:extLst>
          </p:cNvPr>
          <p:cNvSpPr txBox="1">
            <a:spLocks noChangeArrowheads="1"/>
          </p:cNvSpPr>
          <p:nvPr userDrawn="1"/>
        </p:nvSpPr>
        <p:spPr bwMode="auto">
          <a:xfrm>
            <a:off x="10505018" y="174626"/>
            <a:ext cx="1466849"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a:solidFill>
                  <a:srgbClr val="FFFFFF"/>
                </a:solidFill>
              </a:rPr>
              <a:t>TLP:WHITE</a:t>
            </a:r>
          </a:p>
        </p:txBody>
      </p:sp>
      <p:grpSp>
        <p:nvGrpSpPr>
          <p:cNvPr id="5" name="Group 8">
            <a:extLst>
              <a:ext uri="{FF2B5EF4-FFF2-40B4-BE49-F238E27FC236}">
                <a16:creationId xmlns:a16="http://schemas.microsoft.com/office/drawing/2014/main" id="{16F9A309-9734-452A-8BE0-FE7671D6F08B}"/>
              </a:ext>
            </a:extLst>
          </p:cNvPr>
          <p:cNvGrpSpPr>
            <a:grpSpLocks/>
          </p:cNvGrpSpPr>
          <p:nvPr userDrawn="1"/>
        </p:nvGrpSpPr>
        <p:grpSpPr bwMode="auto">
          <a:xfrm>
            <a:off x="558800" y="5867401"/>
            <a:ext cx="2286000" cy="741363"/>
            <a:chOff x="533400" y="4038600"/>
            <a:chExt cx="1714500" cy="740664"/>
          </a:xfrm>
        </p:grpSpPr>
        <p:pic>
          <p:nvPicPr>
            <p:cNvPr id="6" name="Picture 9">
              <a:extLst>
                <a:ext uri="{FF2B5EF4-FFF2-40B4-BE49-F238E27FC236}">
                  <a16:creationId xmlns:a16="http://schemas.microsoft.com/office/drawing/2014/main" id="{DDD44C67-A3D2-4BA5-B998-794F274C54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B1B207A4-82CA-4B95-A6EE-29C19DC6C84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sz="4000" b="1">
                <a:solidFill>
                  <a:schemeClr val="tx1"/>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FD8A53B7-2723-C347-9078-0A1D4D2E5CBF}"/>
              </a:ext>
            </a:extLst>
          </p:cNvPr>
          <p:cNvSpPr>
            <a:spLocks noGrp="1"/>
          </p:cNvSpPr>
          <p:nvPr>
            <p:ph idx="1"/>
          </p:nvPr>
        </p:nvSpPr>
        <p:spPr>
          <a:xfrm>
            <a:off x="558800" y="1600201"/>
            <a:ext cx="11095560" cy="3810000"/>
          </a:xfrm>
          <a:prstGeom prst="rect">
            <a:avLst/>
          </a:prstGeom>
        </p:spPr>
        <p:txBody>
          <a:bodyPr/>
          <a:lstStyle>
            <a:lvl1pPr>
              <a:buClr>
                <a:srgbClr val="5A5B5D"/>
              </a:buClr>
              <a:defRPr sz="2400">
                <a:solidFill>
                  <a:srgbClr val="5A5B5D"/>
                </a:solidFill>
              </a:defRPr>
            </a:lvl1pPr>
            <a:lvl2pPr>
              <a:buClr>
                <a:srgbClr val="5A5B5D"/>
              </a:buClr>
              <a:defRPr sz="2200">
                <a:solidFill>
                  <a:srgbClr val="5A5B5D"/>
                </a:solidFill>
              </a:defRPr>
            </a:lvl2pPr>
            <a:lvl3pPr>
              <a:buClr>
                <a:srgbClr val="5A5B5D"/>
              </a:buClr>
              <a:defRPr sz="2000">
                <a:solidFill>
                  <a:srgbClr val="5A5B5D"/>
                </a:solidFill>
              </a:defRPr>
            </a:lvl3pPr>
            <a:lvl4pPr>
              <a:buClr>
                <a:srgbClr val="5A5B5D"/>
              </a:buClr>
              <a:defRPr sz="1800">
                <a:solidFill>
                  <a:srgbClr val="5A5B5D"/>
                </a:solidFill>
              </a:defRPr>
            </a:lvl4pPr>
            <a:lvl5pPr>
              <a:buClr>
                <a:srgbClr val="5A5B5D"/>
              </a:buClr>
              <a:defRPr sz="1600">
                <a:solidFill>
                  <a:srgbClr val="5A5B5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7524B618-A2C8-4141-A2DA-EF27941E50EE}"/>
              </a:ext>
            </a:extLst>
          </p:cNvPr>
          <p:cNvSpPr>
            <a:spLocks noGrp="1" noChangeArrowheads="1"/>
          </p:cNvSpPr>
          <p:nvPr>
            <p:ph type="sldNum" sz="quarter" idx="10"/>
          </p:nvPr>
        </p:nvSpPr>
        <p:spPr>
          <a:xfrm>
            <a:off x="10943167" y="6167438"/>
            <a:ext cx="711200" cy="277812"/>
          </a:xfrm>
          <a:prstGeom prst="rect">
            <a:avLst/>
          </a:prstGeom>
        </p:spPr>
        <p:txBody>
          <a:bodyPr/>
          <a:lstStyle>
            <a:lvl1pPr algn="r">
              <a:defRPr sz="1200" b="1">
                <a:solidFill>
                  <a:srgbClr val="5A5B5D"/>
                </a:solidFill>
              </a:defRPr>
            </a:lvl1pPr>
          </a:lstStyle>
          <a:p>
            <a:pPr>
              <a:defRPr/>
            </a:pPr>
            <a:fld id="{BC74B798-ABC2-4668-893E-3A6B2CF1CA62}" type="slidenum">
              <a:rPr lang="en-US" altLang="en-US"/>
              <a:pPr>
                <a:defRPr/>
              </a:pPr>
              <a:t>‹#›</a:t>
            </a:fld>
            <a:endParaRPr lang="en-US" altLang="en-US"/>
          </a:p>
        </p:txBody>
      </p:sp>
    </p:spTree>
    <p:extLst>
      <p:ext uri="{BB962C8B-B14F-4D97-AF65-F5344CB8AC3E}">
        <p14:creationId xmlns:p14="http://schemas.microsoft.com/office/powerpoint/2010/main" val="735631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Title_Subtitle">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B5F6DD85-12C4-47B6-AED1-0D874C4BAE5A}"/>
              </a:ext>
            </a:extLst>
          </p:cNvPr>
          <p:cNvGrpSpPr>
            <a:grpSpLocks/>
          </p:cNvGrpSpPr>
          <p:nvPr userDrawn="1"/>
        </p:nvGrpSpPr>
        <p:grpSpPr bwMode="auto">
          <a:xfrm>
            <a:off x="558800" y="5867401"/>
            <a:ext cx="2286000" cy="741363"/>
            <a:chOff x="533400" y="4038600"/>
            <a:chExt cx="1714500" cy="740664"/>
          </a:xfrm>
        </p:grpSpPr>
        <p:pic>
          <p:nvPicPr>
            <p:cNvPr id="8" name="Picture 9">
              <a:extLst>
                <a:ext uri="{FF2B5EF4-FFF2-40B4-BE49-F238E27FC236}">
                  <a16:creationId xmlns:a16="http://schemas.microsoft.com/office/drawing/2014/main" id="{16A1E711-824C-4A96-8915-92F80E61F1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390BDBE5-BB12-4304-B101-DA2FFF34BD5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1143000"/>
          </a:xfrm>
          <a:prstGeom prst="rect">
            <a:avLst/>
          </a:prstGeom>
          <a:noFill/>
        </p:spPr>
        <p:txBody>
          <a:bodyPr lIns="457200" tIns="274320" bIns="91440"/>
          <a:lstStyle>
            <a:lvl1pPr>
              <a:defRPr sz="4000" b="1">
                <a:solidFill>
                  <a:srgbClr val="005288"/>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6905A54B-C589-C14D-8655-4E2FBB7F6DC4}"/>
              </a:ext>
            </a:extLst>
          </p:cNvPr>
          <p:cNvSpPr>
            <a:spLocks noGrp="1"/>
          </p:cNvSpPr>
          <p:nvPr>
            <p:ph idx="1"/>
          </p:nvPr>
        </p:nvSpPr>
        <p:spPr>
          <a:xfrm>
            <a:off x="558800" y="1600201"/>
            <a:ext cx="11095560" cy="3810000"/>
          </a:xfrm>
          <a:prstGeom prst="rect">
            <a:avLst/>
          </a:prstGeom>
        </p:spPr>
        <p:txBody>
          <a:bodyPr/>
          <a:lstStyle>
            <a:lvl1pPr>
              <a:buClr>
                <a:srgbClr val="5A5B5D"/>
              </a:buClr>
              <a:defRPr sz="2400">
                <a:solidFill>
                  <a:srgbClr val="5A5B5D"/>
                </a:solidFill>
              </a:defRPr>
            </a:lvl1pPr>
            <a:lvl2pPr>
              <a:buClr>
                <a:srgbClr val="5A5B5D"/>
              </a:buClr>
              <a:defRPr sz="2200">
                <a:solidFill>
                  <a:srgbClr val="5A5B5D"/>
                </a:solidFill>
              </a:defRPr>
            </a:lvl2pPr>
            <a:lvl3pPr>
              <a:buClr>
                <a:srgbClr val="5A5B5D"/>
              </a:buClr>
              <a:defRPr sz="2000">
                <a:solidFill>
                  <a:srgbClr val="5A5B5D"/>
                </a:solidFill>
              </a:defRPr>
            </a:lvl3pPr>
            <a:lvl4pPr>
              <a:buClr>
                <a:srgbClr val="5A5B5D"/>
              </a:buClr>
              <a:defRPr sz="1800">
                <a:solidFill>
                  <a:srgbClr val="5A5B5D"/>
                </a:solidFill>
              </a:defRPr>
            </a:lvl4pPr>
            <a:lvl5pPr>
              <a:buClr>
                <a:srgbClr val="5A5B5D"/>
              </a:buClr>
              <a:defRPr sz="1600">
                <a:solidFill>
                  <a:srgbClr val="5A5B5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50C45C24-69F1-4BDF-A116-51806F9F4BDC}"/>
              </a:ext>
            </a:extLst>
          </p:cNvPr>
          <p:cNvSpPr>
            <a:spLocks noGrp="1" noChangeArrowheads="1"/>
          </p:cNvSpPr>
          <p:nvPr>
            <p:ph type="sldNum" sz="quarter" idx="10"/>
          </p:nvPr>
        </p:nvSpPr>
        <p:spPr>
          <a:xfrm>
            <a:off x="10943167" y="6167438"/>
            <a:ext cx="711200" cy="277812"/>
          </a:xfrm>
          <a:prstGeom prst="rect">
            <a:avLst/>
          </a:prstGeom>
        </p:spPr>
        <p:txBody>
          <a:bodyPr/>
          <a:lstStyle>
            <a:lvl1pPr algn="r">
              <a:defRPr sz="1200" b="1">
                <a:solidFill>
                  <a:srgbClr val="5A5B5D"/>
                </a:solidFill>
              </a:defRPr>
            </a:lvl1pPr>
          </a:lstStyle>
          <a:p>
            <a:pPr>
              <a:defRPr/>
            </a:pPr>
            <a:fld id="{A1066DF1-D4FC-4BB4-942C-286C18322439}" type="slidenum">
              <a:rPr lang="en-US" altLang="en-US"/>
              <a:pPr>
                <a:defRPr/>
              </a:pPr>
              <a:t>‹#›</a:t>
            </a:fld>
            <a:endParaRPr lang="en-US" altLang="en-US"/>
          </a:p>
        </p:txBody>
      </p:sp>
    </p:spTree>
    <p:extLst>
      <p:ext uri="{BB962C8B-B14F-4D97-AF65-F5344CB8AC3E}">
        <p14:creationId xmlns:p14="http://schemas.microsoft.com/office/powerpoint/2010/main" val="1211735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Title_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569856-4A30-40BD-A81A-3D0F032BC8CD}"/>
              </a:ext>
            </a:extLst>
          </p:cNvPr>
          <p:cNvSpPr>
            <a:spLocks noChangeArrowheads="1"/>
          </p:cNvSpPr>
          <p:nvPr userDrawn="1"/>
        </p:nvSpPr>
        <p:spPr bwMode="auto">
          <a:xfrm>
            <a:off x="0" y="0"/>
            <a:ext cx="6123517"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pic>
        <p:nvPicPr>
          <p:cNvPr id="3" name="Picture 6">
            <a:extLst>
              <a:ext uri="{FF2B5EF4-FFF2-40B4-BE49-F238E27FC236}">
                <a16:creationId xmlns:a16="http://schemas.microsoft.com/office/drawing/2014/main" id="{5082961B-578F-4FFB-8E32-5F28DCA09A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367" y="2724150"/>
            <a:ext cx="4658784"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15573C75-27DE-42DD-A1D1-CDD75A965DDD}"/>
              </a:ext>
            </a:extLst>
          </p:cNvPr>
          <p:cNvSpPr>
            <a:spLocks noGrp="1" noChangeArrowheads="1"/>
          </p:cNvSpPr>
          <p:nvPr>
            <p:ph type="sldNum" sz="quarter" idx="10"/>
          </p:nvPr>
        </p:nvSpPr>
        <p:spPr>
          <a:xfrm>
            <a:off x="10943167" y="6167438"/>
            <a:ext cx="711200" cy="277812"/>
          </a:xfrm>
          <a:prstGeom prst="rect">
            <a:avLst/>
          </a:prstGeom>
        </p:spPr>
        <p:txBody>
          <a:bodyPr/>
          <a:lstStyle>
            <a:lvl1pPr algn="r">
              <a:defRPr sz="1200" b="1">
                <a:solidFill>
                  <a:srgbClr val="5A5B5D"/>
                </a:solidFill>
              </a:defRPr>
            </a:lvl1pPr>
          </a:lstStyle>
          <a:p>
            <a:pPr>
              <a:defRPr/>
            </a:pPr>
            <a:fld id="{09CAEC1F-6507-42F0-B451-D32AB2D0BC1E}" type="slidenum">
              <a:rPr lang="en-US" altLang="en-US"/>
              <a:pPr>
                <a:defRPr/>
              </a:pPr>
              <a:t>‹#›</a:t>
            </a:fld>
            <a:endParaRPr lang="en-US" altLang="en-US"/>
          </a:p>
        </p:txBody>
      </p:sp>
    </p:spTree>
    <p:extLst>
      <p:ext uri="{BB962C8B-B14F-4D97-AF65-F5344CB8AC3E}">
        <p14:creationId xmlns:p14="http://schemas.microsoft.com/office/powerpoint/2010/main" val="1891879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Seal Only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160E1D-FFBC-4FA7-8276-68456920EC6B}"/>
              </a:ext>
            </a:extLst>
          </p:cNvPr>
          <p:cNvSpPr>
            <a:spLocks noChangeArrowheads="1"/>
          </p:cNvSpPr>
          <p:nvPr userDrawn="1"/>
        </p:nvSpPr>
        <p:spPr bwMode="auto">
          <a:xfrm>
            <a:off x="0" y="0"/>
            <a:ext cx="12192000" cy="68580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pic>
        <p:nvPicPr>
          <p:cNvPr id="3" name="Picture 5">
            <a:extLst>
              <a:ext uri="{FF2B5EF4-FFF2-40B4-BE49-F238E27FC236}">
                <a16:creationId xmlns:a16="http://schemas.microsoft.com/office/drawing/2014/main" id="{3891A158-EA35-41FA-AB8C-CA8513C09C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52085" y="2057400"/>
            <a:ext cx="848783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id="{05FA6F43-9BCF-4F47-8F42-ACEDED52FC82}"/>
              </a:ext>
            </a:extLst>
          </p:cNvPr>
          <p:cNvSpPr>
            <a:spLocks noGrp="1" noChangeArrowheads="1"/>
          </p:cNvSpPr>
          <p:nvPr>
            <p:ph type="sldNum" sz="quarter" idx="10"/>
          </p:nvPr>
        </p:nvSpPr>
        <p:spPr>
          <a:xfrm>
            <a:off x="11480800" y="6421051"/>
            <a:ext cx="609600" cy="276999"/>
          </a:xfrm>
          <a:prstGeom prst="rect">
            <a:avLst/>
          </a:prstGeom>
        </p:spPr>
        <p:txBody>
          <a:bodyPr/>
          <a:lstStyle>
            <a:lvl1pPr>
              <a:defRPr/>
            </a:lvl1pPr>
          </a:lstStyle>
          <a:p>
            <a:pPr>
              <a:defRPr/>
            </a:pPr>
            <a:fld id="{37781C10-06EF-414D-9D9E-DDC964E52197}" type="slidenum">
              <a:rPr lang="en-US" altLang="en-US"/>
              <a:pPr>
                <a:defRPr/>
              </a:pPr>
              <a:t>‹#›</a:t>
            </a:fld>
            <a:endParaRPr lang="en-US" altLang="en-US"/>
          </a:p>
        </p:txBody>
      </p:sp>
    </p:spTree>
    <p:extLst>
      <p:ext uri="{BB962C8B-B14F-4D97-AF65-F5344CB8AC3E}">
        <p14:creationId xmlns:p14="http://schemas.microsoft.com/office/powerpoint/2010/main" val="1638560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Seal Only 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E66A1B-B9FF-4F09-B8C6-3A4B77AECAB2}"/>
              </a:ext>
            </a:extLst>
          </p:cNvPr>
          <p:cNvSpPr>
            <a:spLocks noChangeArrowheads="1"/>
          </p:cNvSpPr>
          <p:nvPr userDrawn="1"/>
        </p:nvSpPr>
        <p:spPr bwMode="auto">
          <a:xfrm>
            <a:off x="0" y="0"/>
            <a:ext cx="12192000" cy="6858000"/>
          </a:xfrm>
          <a:prstGeom prst="rect">
            <a:avLst/>
          </a:prstGeom>
          <a:solidFill>
            <a:srgbClr val="005288"/>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pic>
        <p:nvPicPr>
          <p:cNvPr id="3" name="Picture 5">
            <a:extLst>
              <a:ext uri="{FF2B5EF4-FFF2-40B4-BE49-F238E27FC236}">
                <a16:creationId xmlns:a16="http://schemas.microsoft.com/office/drawing/2014/main" id="{12213899-92E8-421E-A22F-C09AA4C881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52085" y="2057400"/>
            <a:ext cx="848783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id="{0DB86C2B-CCD6-4C1C-92A4-9FCFE8C2C7CA}"/>
              </a:ext>
            </a:extLst>
          </p:cNvPr>
          <p:cNvSpPr>
            <a:spLocks noGrp="1" noChangeArrowheads="1"/>
          </p:cNvSpPr>
          <p:nvPr>
            <p:ph type="sldNum" sz="quarter" idx="10"/>
          </p:nvPr>
        </p:nvSpPr>
        <p:spPr>
          <a:xfrm>
            <a:off x="11480800" y="6421051"/>
            <a:ext cx="609600" cy="276999"/>
          </a:xfrm>
          <a:prstGeom prst="rect">
            <a:avLst/>
          </a:prstGeom>
        </p:spPr>
        <p:txBody>
          <a:bodyPr/>
          <a:lstStyle>
            <a:lvl1pPr>
              <a:defRPr/>
            </a:lvl1pPr>
          </a:lstStyle>
          <a:p>
            <a:pPr>
              <a:defRPr/>
            </a:pPr>
            <a:fld id="{DBE214F6-0364-40C4-B6BE-B853639F0FE5}" type="slidenum">
              <a:rPr lang="en-US" altLang="en-US"/>
              <a:pPr>
                <a:defRPr/>
              </a:pPr>
              <a:t>‹#›</a:t>
            </a:fld>
            <a:endParaRPr lang="en-US" altLang="en-US"/>
          </a:p>
        </p:txBody>
      </p:sp>
    </p:spTree>
    <p:extLst>
      <p:ext uri="{BB962C8B-B14F-4D97-AF65-F5344CB8AC3E}">
        <p14:creationId xmlns:p14="http://schemas.microsoft.com/office/powerpoint/2010/main" val="376621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0443-55AC-254F-A05A-31334064C8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B94FA2-B1A0-374C-8DBA-0E3931A29F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979102-FF96-CB46-A82F-CABDF4861C99}"/>
              </a:ext>
            </a:extLst>
          </p:cNvPr>
          <p:cNvSpPr>
            <a:spLocks noGrp="1"/>
          </p:cNvSpPr>
          <p:nvPr>
            <p:ph type="dt" sz="half" idx="10"/>
          </p:nvPr>
        </p:nvSpPr>
        <p:spPr/>
        <p:txBody>
          <a:bodyPr/>
          <a:lstStyle/>
          <a:p>
            <a:fld id="{47998849-1605-D646-9E5A-976805A30A9C}" type="datetimeFigureOut">
              <a:rPr lang="en-US" smtClean="0"/>
              <a:t>6/11/2022</a:t>
            </a:fld>
            <a:endParaRPr lang="en-US"/>
          </a:p>
        </p:txBody>
      </p:sp>
      <p:sp>
        <p:nvSpPr>
          <p:cNvPr id="5" name="Footer Placeholder 4">
            <a:extLst>
              <a:ext uri="{FF2B5EF4-FFF2-40B4-BE49-F238E27FC236}">
                <a16:creationId xmlns:a16="http://schemas.microsoft.com/office/drawing/2014/main" id="{59230937-3266-8E4E-BFA9-FE6876212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38433-93DA-F448-A7B2-46D671A1B6A3}"/>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980372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Title_Sub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EC5E8AA-BDFB-4D46-9C4B-71515C0EFF1A}"/>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9C2756D-591B-4363-AA58-B065C5FF531B}" type="slidenum">
              <a:rPr lang="en-US" altLang="en-US" smtClean="0">
                <a:solidFill>
                  <a:prstClr val="black">
                    <a:tint val="75000"/>
                  </a:prstClr>
                </a:solidFill>
                <a:latin typeface="Calibri" panose="020F0502020204030204"/>
              </a:rPr>
              <a:pPr>
                <a:defRPr/>
              </a:pPr>
              <a:t>‹#›</a:t>
            </a:fld>
            <a:endParaRPr lang="en-US"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458253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255F3A-0ACD-4C90-8A45-AE7C5EEDC6A8}"/>
              </a:ext>
            </a:extLst>
          </p:cNvPr>
          <p:cNvSpPr>
            <a:spLocks noGrp="1"/>
          </p:cNvSpPr>
          <p:nvPr>
            <p:ph type="sldNum" sz="quarter" idx="10"/>
          </p:nvPr>
        </p:nvSpPr>
        <p:spPr>
          <a:xfrm>
            <a:off x="10943167" y="6167438"/>
            <a:ext cx="711200" cy="277812"/>
          </a:xfrm>
          <a:prstGeom prst="rect">
            <a:avLst/>
          </a:prstGeom>
        </p:spPr>
        <p:txBody>
          <a:bodyPr/>
          <a:lstStyle>
            <a:lvl1pPr>
              <a:defRPr/>
            </a:lvl1pPr>
          </a:lstStyle>
          <a:p>
            <a:pPr>
              <a:defRPr/>
            </a:pPr>
            <a:fld id="{80F0E346-9206-44FD-8C7A-D139F39B583C}" type="slidenum">
              <a:rPr lang="en-US" altLang="en-US"/>
              <a:pPr>
                <a:defRPr/>
              </a:pPr>
              <a:t>‹#›</a:t>
            </a:fld>
            <a:endParaRPr lang="en-US" altLang="en-US"/>
          </a:p>
        </p:txBody>
      </p:sp>
    </p:spTree>
    <p:extLst>
      <p:ext uri="{BB962C8B-B14F-4D97-AF65-F5344CB8AC3E}">
        <p14:creationId xmlns:p14="http://schemas.microsoft.com/office/powerpoint/2010/main" val="100686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59644A-735D-4E82-9075-9004EADB36DE}"/>
              </a:ext>
            </a:extLst>
          </p:cNvPr>
          <p:cNvSpPr>
            <a:spLocks noGrp="1"/>
          </p:cNvSpPr>
          <p:nvPr>
            <p:ph type="sldNum" sz="quarter" idx="10"/>
          </p:nvPr>
        </p:nvSpPr>
        <p:spPr>
          <a:xfrm>
            <a:off x="10943167" y="6167438"/>
            <a:ext cx="711200" cy="277812"/>
          </a:xfrm>
          <a:prstGeom prst="rect">
            <a:avLst/>
          </a:prstGeom>
        </p:spPr>
        <p:txBody>
          <a:bodyPr/>
          <a:lstStyle>
            <a:lvl1pPr>
              <a:defRPr/>
            </a:lvl1pPr>
          </a:lstStyle>
          <a:p>
            <a:pPr>
              <a:defRPr/>
            </a:pPr>
            <a:fld id="{83CDB2DB-C4CE-40B1-B708-4FC9E8A3E123}" type="slidenum">
              <a:rPr lang="en-US" altLang="en-US"/>
              <a:pPr>
                <a:defRPr/>
              </a:pPr>
              <a:t>‹#›</a:t>
            </a:fld>
            <a:endParaRPr lang="en-US" altLang="en-US"/>
          </a:p>
        </p:txBody>
      </p:sp>
      <p:pic>
        <p:nvPicPr>
          <p:cNvPr id="4" name="Picture 3">
            <a:extLst>
              <a:ext uri="{FF2B5EF4-FFF2-40B4-BE49-F238E27FC236}">
                <a16:creationId xmlns:a16="http://schemas.microsoft.com/office/drawing/2014/main" id="{01E9CBCE-F21D-4658-B5AA-32013EF5C8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Tree>
    <p:extLst>
      <p:ext uri="{BB962C8B-B14F-4D97-AF65-F5344CB8AC3E}">
        <p14:creationId xmlns:p14="http://schemas.microsoft.com/office/powerpoint/2010/main" val="1248939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940627B-2AFE-413D-98E4-C7BD44A6C59D}"/>
              </a:ext>
            </a:extLst>
          </p:cNvPr>
          <p:cNvSpPr>
            <a:spLocks noChangeArrowheads="1"/>
          </p:cNvSpPr>
          <p:nvPr userDrawn="1"/>
        </p:nvSpPr>
        <p:spPr bwMode="auto">
          <a:xfrm>
            <a:off x="0" y="0"/>
            <a:ext cx="12192000" cy="6858000"/>
          </a:xfrm>
          <a:prstGeom prst="rect">
            <a:avLst/>
          </a:prstGeom>
          <a:solidFill>
            <a:srgbClr val="E9F7FC"/>
          </a:solidFill>
          <a:ln>
            <a:noFill/>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sp>
        <p:nvSpPr>
          <p:cNvPr id="4" name="Rectangle 3">
            <a:extLst>
              <a:ext uri="{FF2B5EF4-FFF2-40B4-BE49-F238E27FC236}">
                <a16:creationId xmlns:a16="http://schemas.microsoft.com/office/drawing/2014/main" id="{0C09B9C5-0E15-40FC-B33C-3F46ABB4A7CD}"/>
              </a:ext>
            </a:extLst>
          </p:cNvPr>
          <p:cNvSpPr>
            <a:spLocks noChangeArrowheads="1"/>
          </p:cNvSpPr>
          <p:nvPr userDrawn="1"/>
        </p:nvSpPr>
        <p:spPr bwMode="auto">
          <a:xfrm>
            <a:off x="0" y="5791200"/>
            <a:ext cx="3149600" cy="838200"/>
          </a:xfrm>
          <a:prstGeom prst="rect">
            <a:avLst/>
          </a:prstGeom>
          <a:solidFill>
            <a:srgbClr val="E9F7FC"/>
          </a:solidFill>
          <a:ln>
            <a:noFill/>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sp>
        <p:nvSpPr>
          <p:cNvPr id="6" name="Slide Number Placeholder 2">
            <a:extLst>
              <a:ext uri="{FF2B5EF4-FFF2-40B4-BE49-F238E27FC236}">
                <a16:creationId xmlns:a16="http://schemas.microsoft.com/office/drawing/2014/main" id="{80FED4DF-03DE-4B72-9B46-F2D48C9B3D9B}"/>
              </a:ext>
            </a:extLst>
          </p:cNvPr>
          <p:cNvSpPr>
            <a:spLocks noGrp="1"/>
          </p:cNvSpPr>
          <p:nvPr>
            <p:ph type="sldNum" sz="quarter" idx="10"/>
          </p:nvPr>
        </p:nvSpPr>
        <p:spPr>
          <a:xfrm>
            <a:off x="10943167" y="6167438"/>
            <a:ext cx="711200" cy="277812"/>
          </a:xfrm>
          <a:prstGeom prst="rect">
            <a:avLst/>
          </a:prstGeom>
        </p:spPr>
        <p:txBody>
          <a:bodyPr/>
          <a:lstStyle>
            <a:lvl1pPr>
              <a:defRPr/>
            </a:lvl1pPr>
          </a:lstStyle>
          <a:p>
            <a:pPr>
              <a:defRPr/>
            </a:pPr>
            <a:fld id="{1CA131D6-9DD3-430A-97F5-F964FDE0370E}" type="slidenum">
              <a:rPr lang="en-US" altLang="en-US"/>
              <a:pPr>
                <a:defRPr/>
              </a:pPr>
              <a:t>‹#›</a:t>
            </a:fld>
            <a:endParaRPr lang="en-US" altLang="en-US"/>
          </a:p>
        </p:txBody>
      </p:sp>
      <p:pic>
        <p:nvPicPr>
          <p:cNvPr id="7" name="Picture 6">
            <a:extLst>
              <a:ext uri="{FF2B5EF4-FFF2-40B4-BE49-F238E27FC236}">
                <a16:creationId xmlns:a16="http://schemas.microsoft.com/office/drawing/2014/main" id="{8D5C5D1A-1011-41CC-BD5E-9A8D4086EC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Tree>
    <p:extLst>
      <p:ext uri="{BB962C8B-B14F-4D97-AF65-F5344CB8AC3E}">
        <p14:creationId xmlns:p14="http://schemas.microsoft.com/office/powerpoint/2010/main" val="3598946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Title_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63E03C-617F-461D-82E8-2AAAEC4669E0}"/>
              </a:ext>
            </a:extLst>
          </p:cNvPr>
          <p:cNvSpPr>
            <a:spLocks noChangeArrowheads="1"/>
          </p:cNvSpPr>
          <p:nvPr userDrawn="1"/>
        </p:nvSpPr>
        <p:spPr bwMode="auto">
          <a:xfrm>
            <a:off x="0" y="0"/>
            <a:ext cx="12192000" cy="6858000"/>
          </a:xfrm>
          <a:prstGeom prst="rect">
            <a:avLst/>
          </a:prstGeom>
          <a:solidFill>
            <a:srgbClr val="005288"/>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sp>
        <p:nvSpPr>
          <p:cNvPr id="5" name="Slide Number Placeholder 6">
            <a:extLst>
              <a:ext uri="{FF2B5EF4-FFF2-40B4-BE49-F238E27FC236}">
                <a16:creationId xmlns:a16="http://schemas.microsoft.com/office/drawing/2014/main" id="{1C2C1E6A-AEA8-45B0-B4B5-A3D509747ED1}"/>
              </a:ext>
            </a:extLst>
          </p:cNvPr>
          <p:cNvSpPr>
            <a:spLocks noGrp="1" noChangeArrowheads="1"/>
          </p:cNvSpPr>
          <p:nvPr>
            <p:ph type="sldNum" sz="quarter" idx="10"/>
          </p:nvPr>
        </p:nvSpPr>
        <p:spPr>
          <a:xfrm>
            <a:off x="10943167" y="6167438"/>
            <a:ext cx="711200" cy="277812"/>
          </a:xfrm>
          <a:prstGeom prst="rect">
            <a:avLst/>
          </a:prstGeom>
        </p:spPr>
        <p:txBody>
          <a:bodyPr/>
          <a:lstStyle>
            <a:lvl1pPr algn="r">
              <a:defRPr sz="1200" b="1">
                <a:solidFill>
                  <a:schemeClr val="tx1"/>
                </a:solidFill>
              </a:defRPr>
            </a:lvl1pPr>
          </a:lstStyle>
          <a:p>
            <a:pPr>
              <a:defRPr/>
            </a:pPr>
            <a:fld id="{B64F96F9-2876-47E0-87E3-FA5DBDADB8C1}" type="slidenum">
              <a:rPr lang="en-US" altLang="en-US"/>
              <a:pPr>
                <a:defRPr/>
              </a:pPr>
              <a:t>‹#›</a:t>
            </a:fld>
            <a:endParaRPr lang="en-US" altLang="en-US"/>
          </a:p>
        </p:txBody>
      </p:sp>
      <p:pic>
        <p:nvPicPr>
          <p:cNvPr id="6" name="Picture 5">
            <a:extLst>
              <a:ext uri="{FF2B5EF4-FFF2-40B4-BE49-F238E27FC236}">
                <a16:creationId xmlns:a16="http://schemas.microsoft.com/office/drawing/2014/main" id="{482B6FDB-A19B-473F-92BB-6439EB708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65481"/>
            <a:ext cx="763919" cy="763919"/>
          </a:xfrm>
          <a:prstGeom prst="rect">
            <a:avLst/>
          </a:prstGeom>
        </p:spPr>
      </p:pic>
    </p:spTree>
    <p:extLst>
      <p:ext uri="{BB962C8B-B14F-4D97-AF65-F5344CB8AC3E}">
        <p14:creationId xmlns:p14="http://schemas.microsoft.com/office/powerpoint/2010/main" val="2532557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Main Title">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AC62CD64-6965-4A72-9638-2BD0E7F924E7}"/>
              </a:ext>
            </a:extLst>
          </p:cNvPr>
          <p:cNvPicPr>
            <a:picLocks noChangeAspect="1"/>
          </p:cNvPicPr>
          <p:nvPr userDrawn="1"/>
        </p:nvPicPr>
        <p:blipFill>
          <a:blip r:embed="rId2">
            <a:extLst>
              <a:ext uri="{28A0092B-C50C-407E-A947-70E740481C1C}">
                <a14:useLocalDpi xmlns:a14="http://schemas.microsoft.com/office/drawing/2010/main" val="0"/>
              </a:ext>
            </a:extLst>
          </a:blip>
          <a:srcRect l="6316" t="-17" r="9488" b="37700"/>
          <a:stretch>
            <a:fillRect/>
          </a:stretch>
        </p:blipFill>
        <p:spPr bwMode="auto">
          <a:xfrm>
            <a:off x="0" y="914401"/>
            <a:ext cx="121920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D052216-E46F-481C-8A6D-A559598757BC}"/>
              </a:ext>
            </a:extLst>
          </p:cNvPr>
          <p:cNvSpPr>
            <a:spLocks noChangeArrowheads="1"/>
          </p:cNvSpPr>
          <p:nvPr userDrawn="1"/>
        </p:nvSpPr>
        <p:spPr bwMode="auto">
          <a:xfrm>
            <a:off x="203200" y="5791200"/>
            <a:ext cx="3454400" cy="9906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sp>
        <p:nvSpPr>
          <p:cNvPr id="6" name="TextBox 5">
            <a:extLst>
              <a:ext uri="{FF2B5EF4-FFF2-40B4-BE49-F238E27FC236}">
                <a16:creationId xmlns:a16="http://schemas.microsoft.com/office/drawing/2014/main" id="{5A2403A4-47AA-4D23-99BE-BA449BDCA02D}"/>
              </a:ext>
            </a:extLst>
          </p:cNvPr>
          <p:cNvSpPr txBox="1"/>
          <p:nvPr userDrawn="1"/>
        </p:nvSpPr>
        <p:spPr>
          <a:xfrm>
            <a:off x="0" y="0"/>
            <a:ext cx="12192000" cy="914400"/>
          </a:xfrm>
          <a:prstGeom prst="rect">
            <a:avLst/>
          </a:prstGeom>
          <a:solidFill>
            <a:srgbClr val="005288"/>
          </a:solidFill>
        </p:spPr>
        <p:txBody>
          <a:bodyPr lIns="457200" tIns="640080"/>
          <a:lstStyle/>
          <a:p>
            <a:pPr>
              <a:defRPr/>
            </a:pPr>
            <a:r>
              <a:rPr lang="en-US" sz="1200" b="1" spc="300"/>
              <a:t>CISA | </a:t>
            </a:r>
            <a:r>
              <a:rPr lang="en-US" sz="1200" spc="300"/>
              <a:t>CYBERSECURITY AND INFRASTRUCTURE SECURITY AGENCY</a:t>
            </a:r>
          </a:p>
        </p:txBody>
      </p:sp>
      <p:sp>
        <p:nvSpPr>
          <p:cNvPr id="7" name="Rectangle 6">
            <a:extLst>
              <a:ext uri="{FF2B5EF4-FFF2-40B4-BE49-F238E27FC236}">
                <a16:creationId xmlns:a16="http://schemas.microsoft.com/office/drawing/2014/main" id="{AF2B05C6-8FA8-4C48-A693-9949BCF60240}"/>
              </a:ext>
            </a:extLst>
          </p:cNvPr>
          <p:cNvSpPr>
            <a:spLocks noChangeArrowheads="1"/>
          </p:cNvSpPr>
          <p:nvPr userDrawn="1"/>
        </p:nvSpPr>
        <p:spPr bwMode="auto">
          <a:xfrm>
            <a:off x="0" y="914400"/>
            <a:ext cx="12158133" cy="4495800"/>
          </a:xfrm>
          <a:prstGeom prst="rect">
            <a:avLst/>
          </a:prstGeom>
          <a:solidFill>
            <a:srgbClr val="005288">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cxnSp>
        <p:nvCxnSpPr>
          <p:cNvPr id="8" name="Straight Connector 10">
            <a:extLst>
              <a:ext uri="{FF2B5EF4-FFF2-40B4-BE49-F238E27FC236}">
                <a16:creationId xmlns:a16="http://schemas.microsoft.com/office/drawing/2014/main" id="{689DA1C4-3957-4405-A03D-21A48B802256}"/>
              </a:ext>
            </a:extLst>
          </p:cNvPr>
          <p:cNvCxnSpPr>
            <a:cxnSpLocks/>
          </p:cNvCxnSpPr>
          <p:nvPr userDrawn="1"/>
        </p:nvCxnSpPr>
        <p:spPr bwMode="auto">
          <a:xfrm>
            <a:off x="0" y="914400"/>
            <a:ext cx="12192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 name="Title 1">
            <a:extLst>
              <a:ext uri="{FF2B5EF4-FFF2-40B4-BE49-F238E27FC236}">
                <a16:creationId xmlns:a16="http://schemas.microsoft.com/office/drawing/2014/main" id="{B3E06C7A-E3FF-DC44-B349-305050B92965}"/>
              </a:ext>
            </a:extLst>
          </p:cNvPr>
          <p:cNvSpPr>
            <a:spLocks noGrp="1"/>
          </p:cNvSpPr>
          <p:nvPr>
            <p:ph type="title"/>
          </p:nvPr>
        </p:nvSpPr>
        <p:spPr>
          <a:xfrm>
            <a:off x="0" y="1035049"/>
            <a:ext cx="11988800" cy="4229100"/>
          </a:xfrm>
          <a:prstGeom prst="rect">
            <a:avLst/>
          </a:prstGeom>
          <a:noFill/>
        </p:spPr>
        <p:txBody>
          <a:bodyPr lIns="411480" tIns="182880" anchor="t"/>
          <a:lstStyle>
            <a:lvl1pPr algn="l">
              <a:defRPr sz="6000" b="1" cap="all">
                <a:solidFill>
                  <a:schemeClr val="tx1"/>
                </a:solidFill>
                <a:effectLst>
                  <a:outerShdw blurRad="38100" dist="38100" dir="2700000" algn="tl">
                    <a:srgbClr val="000000">
                      <a:alpha val="43137"/>
                    </a:srgbClr>
                  </a:outerShdw>
                </a:effectLst>
              </a:defRPr>
            </a:lvl1pPr>
          </a:lstStyle>
          <a:p>
            <a:r>
              <a:rPr lang="en-US"/>
              <a:t>Click to edit Master title style</a:t>
            </a:r>
          </a:p>
        </p:txBody>
      </p:sp>
      <p:sp>
        <p:nvSpPr>
          <p:cNvPr id="9" name="Slide Number Placeholder 6">
            <a:extLst>
              <a:ext uri="{FF2B5EF4-FFF2-40B4-BE49-F238E27FC236}">
                <a16:creationId xmlns:a16="http://schemas.microsoft.com/office/drawing/2014/main" id="{BC3C078B-DC89-4E5D-B504-7645F492B838}"/>
              </a:ext>
            </a:extLst>
          </p:cNvPr>
          <p:cNvSpPr>
            <a:spLocks noGrp="1" noChangeArrowheads="1"/>
          </p:cNvSpPr>
          <p:nvPr>
            <p:ph type="sldNum" sz="quarter" idx="10"/>
          </p:nvPr>
        </p:nvSpPr>
        <p:spPr>
          <a:xfrm>
            <a:off x="10943167" y="6167438"/>
            <a:ext cx="711200" cy="277812"/>
          </a:xfrm>
          <a:prstGeom prst="rect">
            <a:avLst/>
          </a:prstGeom>
        </p:spPr>
        <p:txBody>
          <a:bodyPr/>
          <a:lstStyle>
            <a:lvl1pPr algn="r">
              <a:defRPr sz="1200" b="0">
                <a:solidFill>
                  <a:srgbClr val="5A5B5D"/>
                </a:solidFill>
              </a:defRPr>
            </a:lvl1pPr>
          </a:lstStyle>
          <a:p>
            <a:pPr>
              <a:defRPr/>
            </a:pPr>
            <a:fld id="{04FD5D2F-6F19-4E4E-A2E8-79B6FF4A7D53}" type="slidenum">
              <a:rPr lang="en-US" altLang="en-US"/>
              <a:pPr>
                <a:defRPr/>
              </a:pPr>
              <a:t>‹#›</a:t>
            </a:fld>
            <a:endParaRPr lang="en-US" altLang="en-US"/>
          </a:p>
        </p:txBody>
      </p:sp>
    </p:spTree>
    <p:extLst>
      <p:ext uri="{BB962C8B-B14F-4D97-AF65-F5344CB8AC3E}">
        <p14:creationId xmlns:p14="http://schemas.microsoft.com/office/powerpoint/2010/main" val="2096154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62EA95-7922-DF41-8346-CEA87F24465A}"/>
              </a:ext>
            </a:extLst>
          </p:cNvPr>
          <p:cNvSpPr txBox="1">
            <a:spLocks noChangeArrowheads="1"/>
          </p:cNvSpPr>
          <p:nvPr userDrawn="1"/>
        </p:nvSpPr>
        <p:spPr bwMode="auto">
          <a:xfrm>
            <a:off x="10505018" y="174626"/>
            <a:ext cx="1466849"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a:solidFill>
                  <a:srgbClr val="FFFFFF"/>
                </a:solidFill>
              </a:rPr>
              <a:t>TLP:WHITE</a:t>
            </a:r>
          </a:p>
        </p:txBody>
      </p:sp>
      <p:sp>
        <p:nvSpPr>
          <p:cNvPr id="8" name="Rectangle 7">
            <a:extLst>
              <a:ext uri="{FF2B5EF4-FFF2-40B4-BE49-F238E27FC236}">
                <a16:creationId xmlns:a16="http://schemas.microsoft.com/office/drawing/2014/main" id="{CFD9CF80-A0F0-6948-A40F-8A29B2A16B45}"/>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fld id="{88BCAFFE-AE75-994B-930C-85B1F9A85DC4}" type="datetime4">
              <a:rPr lang="en-US" altLang="en-US" sz="1100" smtClean="0">
                <a:solidFill>
                  <a:srgbClr val="5A5B5D"/>
                </a:solidFill>
              </a:rPr>
              <a:pPr algn="r">
                <a:defRPr/>
              </a:pPr>
              <a:t>June 11, 2022</a:t>
            </a:fld>
            <a:endParaRPr lang="en-US" altLang="en-US" sz="1100">
              <a:solidFill>
                <a:srgbClr val="5A5B5D"/>
              </a:solidFill>
            </a:endParaRPr>
          </a:p>
        </p:txBody>
      </p:sp>
      <p:cxnSp>
        <p:nvCxnSpPr>
          <p:cNvPr id="9"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960120"/>
          </a:xfrm>
          <a:prstGeom prst="rect">
            <a:avLst/>
          </a:prstGeom>
          <a:solidFill>
            <a:srgbClr val="005288"/>
          </a:solidFill>
        </p:spPr>
        <p:txBody>
          <a:bodyPr lIns="457200" tIns="274320" bIns="91440"/>
          <a:lstStyle>
            <a:lvl1pPr>
              <a:defRPr sz="3000" b="1">
                <a:solidFill>
                  <a:schemeClr val="tx1"/>
                </a:solidFill>
              </a:defRPr>
            </a:lvl1pPr>
          </a:lstStyle>
          <a:p>
            <a:r>
              <a:rPr lang="en-US"/>
              <a:t>Click to edit Master title style</a:t>
            </a:r>
          </a:p>
        </p:txBody>
      </p:sp>
      <p:sp>
        <p:nvSpPr>
          <p:cNvPr id="10" name="Rectangle 6">
            <a:extLst>
              <a:ext uri="{FF2B5EF4-FFF2-40B4-BE49-F238E27FC236}">
                <a16:creationId xmlns:a16="http://schemas.microsoft.com/office/drawing/2014/main" id="{5AF859E0-034B-F149-A7B0-B900137F5ECF}"/>
              </a:ext>
            </a:extLst>
          </p:cNvPr>
          <p:cNvSpPr>
            <a:spLocks noGrp="1" noChangeArrowheads="1"/>
          </p:cNvSpPr>
          <p:nvPr>
            <p:ph type="sldNum" sz="quarter" idx="10"/>
          </p:nvPr>
        </p:nvSpPr>
        <p:spPr>
          <a:xfrm>
            <a:off x="10943167" y="6167438"/>
            <a:ext cx="711200" cy="277812"/>
          </a:xfrm>
          <a:prstGeom prst="rect">
            <a:avLst/>
          </a:prstGeom>
        </p:spPr>
        <p:txBody>
          <a:bodyPr/>
          <a:lstStyle>
            <a:lvl1pPr algn="r">
              <a:defRPr sz="1200" b="0">
                <a:solidFill>
                  <a:srgbClr val="5A5B5D"/>
                </a:solidFill>
              </a:defRPr>
            </a:lvl1pPr>
          </a:lstStyle>
          <a:p>
            <a:pPr>
              <a:defRPr/>
            </a:pPr>
            <a:fld id="{E99D75CC-DB2F-428D-9830-92E2FDAEAE98}" type="slidenum">
              <a:rPr lang="en-US" altLang="en-US" smtClean="0"/>
              <a:pPr>
                <a:defRPr/>
              </a:pPr>
              <a:t>‹#›</a:t>
            </a:fld>
            <a:endParaRPr lang="en-US" altLang="en-US"/>
          </a:p>
        </p:txBody>
      </p:sp>
    </p:spTree>
    <p:extLst>
      <p:ext uri="{BB962C8B-B14F-4D97-AF65-F5344CB8AC3E}">
        <p14:creationId xmlns:p14="http://schemas.microsoft.com/office/powerpoint/2010/main" val="397064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D20D-E4ED-D543-81B3-A7E86306BAFF}"/>
              </a:ext>
            </a:extLst>
          </p:cNvPr>
          <p:cNvSpPr txBox="1">
            <a:spLocks noChangeArrowheads="1"/>
          </p:cNvSpPr>
          <p:nvPr userDrawn="1"/>
        </p:nvSpPr>
        <p:spPr bwMode="auto">
          <a:xfrm>
            <a:off x="10505018" y="174626"/>
            <a:ext cx="1466849"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a:solidFill>
                  <a:srgbClr val="FFFFFF"/>
                </a:solidFill>
              </a:rPr>
              <a:t>TLP:WHITE</a:t>
            </a:r>
          </a:p>
        </p:txBody>
      </p:sp>
      <p:grpSp>
        <p:nvGrpSpPr>
          <p:cNvPr id="5" name="Group 8"/>
          <p:cNvGrpSpPr>
            <a:grpSpLocks/>
          </p:cNvGrpSpPr>
          <p:nvPr userDrawn="1"/>
        </p:nvGrpSpPr>
        <p:grpSpPr bwMode="auto">
          <a:xfrm>
            <a:off x="558800" y="5867401"/>
            <a:ext cx="2286000" cy="741363"/>
            <a:chOff x="533400" y="4038600"/>
            <a:chExt cx="1714500" cy="740664"/>
          </a:xfrm>
        </p:grpSpPr>
        <p:pic>
          <p:nvPicPr>
            <p:cNvPr id="8"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7">
            <a:extLst>
              <a:ext uri="{FF2B5EF4-FFF2-40B4-BE49-F238E27FC236}">
                <a16:creationId xmlns:a16="http://schemas.microsoft.com/office/drawing/2014/main" id="{F86D13AE-FA57-EC46-871D-4686EFF649FB}"/>
              </a:ext>
            </a:extLst>
          </p:cNvPr>
          <p:cNvSpPr>
            <a:spLocks noChangeArrowheads="1"/>
          </p:cNvSpPr>
          <p:nvPr userDrawn="1"/>
        </p:nvSpPr>
        <p:spPr bwMode="black">
          <a:xfrm>
            <a:off x="7183967" y="6046788"/>
            <a:ext cx="3657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Presenter’s Name</a:t>
            </a:r>
          </a:p>
          <a:p>
            <a:pPr algn="r">
              <a:defRPr/>
            </a:pPr>
            <a:fld id="{88BCAFFE-AE75-994B-930C-85B1F9A85DC4}" type="datetime4">
              <a:rPr lang="en-US" altLang="en-US" sz="1100" smtClean="0">
                <a:solidFill>
                  <a:srgbClr val="5A5B5D"/>
                </a:solidFill>
              </a:rPr>
              <a:pPr algn="r">
                <a:defRPr/>
              </a:pPr>
              <a:t>June 11, 2022</a:t>
            </a:fld>
            <a:endParaRPr lang="en-US" altLang="en-US" sz="1100">
              <a:solidFill>
                <a:srgbClr val="5A5B5D"/>
              </a:solidFill>
            </a:endParaRPr>
          </a:p>
        </p:txBody>
      </p:sp>
      <p:cxnSp>
        <p:nvCxnSpPr>
          <p:cNvPr id="11" name="Straight Connector 2"/>
          <p:cNvCxnSpPr>
            <a:cxnSpLocks noChangeShapeType="1"/>
          </p:cNvCxnSpPr>
          <p:nvPr userDrawn="1"/>
        </p:nvCxnSpPr>
        <p:spPr bwMode="auto">
          <a:xfrm>
            <a:off x="10943167"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36500F3C-14CC-0546-841D-06717C88AF20}"/>
              </a:ext>
            </a:extLst>
          </p:cNvPr>
          <p:cNvSpPr>
            <a:spLocks noGrp="1" noChangeArrowheads="1"/>
          </p:cNvSpPr>
          <p:nvPr>
            <p:ph type="ctrTitle"/>
          </p:nvPr>
        </p:nvSpPr>
        <p:spPr>
          <a:xfrm>
            <a:off x="0" y="0"/>
            <a:ext cx="12192000" cy="963614"/>
          </a:xfrm>
          <a:prstGeom prst="rect">
            <a:avLst/>
          </a:prstGeom>
          <a:solidFill>
            <a:srgbClr val="005288"/>
          </a:solidFill>
        </p:spPr>
        <p:txBody>
          <a:bodyPr lIns="457200" tIns="274320" bIns="91440"/>
          <a:lstStyle>
            <a:lvl1pPr>
              <a:defRPr sz="3000" b="1">
                <a:solidFill>
                  <a:schemeClr val="tx1"/>
                </a:solidFill>
              </a:defRPr>
            </a:lvl1pPr>
          </a:lstStyle>
          <a:p>
            <a:r>
              <a:rPr lang="en-US"/>
              <a:t>Click to edit Master title style</a:t>
            </a:r>
          </a:p>
        </p:txBody>
      </p:sp>
      <p:sp>
        <p:nvSpPr>
          <p:cNvPr id="12" name="Rectangle 6">
            <a:extLst>
              <a:ext uri="{FF2B5EF4-FFF2-40B4-BE49-F238E27FC236}">
                <a16:creationId xmlns:a16="http://schemas.microsoft.com/office/drawing/2014/main" id="{0513A849-1D36-A14B-8FD1-EEE177665515}"/>
              </a:ext>
            </a:extLst>
          </p:cNvPr>
          <p:cNvSpPr>
            <a:spLocks noGrp="1" noChangeArrowheads="1"/>
          </p:cNvSpPr>
          <p:nvPr>
            <p:ph type="sldNum" sz="quarter" idx="10"/>
          </p:nvPr>
        </p:nvSpPr>
        <p:spPr>
          <a:xfrm>
            <a:off x="10943167" y="6167438"/>
            <a:ext cx="711200" cy="277812"/>
          </a:xfrm>
          <a:prstGeom prst="rect">
            <a:avLst/>
          </a:prstGeom>
        </p:spPr>
        <p:txBody>
          <a:bodyPr/>
          <a:lstStyle>
            <a:lvl1pPr algn="r">
              <a:defRPr sz="1200" b="1">
                <a:solidFill>
                  <a:srgbClr val="5A5B5D"/>
                </a:solidFill>
              </a:defRPr>
            </a:lvl1pPr>
          </a:lstStyle>
          <a:p>
            <a:pPr>
              <a:defRPr/>
            </a:pPr>
            <a:fld id="{3EA8C02C-D895-4FD7-9968-BBB32117BAA6}" type="slidenum">
              <a:rPr lang="en-US" altLang="en-US"/>
              <a:pPr>
                <a:defRPr/>
              </a:pPr>
              <a:t>‹#›</a:t>
            </a:fld>
            <a:endParaRPr lang="en-US" altLang="en-US"/>
          </a:p>
        </p:txBody>
      </p:sp>
      <p:sp>
        <p:nvSpPr>
          <p:cNvPr id="2" name="Rectangle 1"/>
          <p:cNvSpPr/>
          <p:nvPr userDrawn="1"/>
        </p:nvSpPr>
        <p:spPr bwMode="auto">
          <a:xfrm>
            <a:off x="0" y="963615"/>
            <a:ext cx="12192000" cy="589438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 name="Content Placeholder 2">
            <a:extLst>
              <a:ext uri="{FF2B5EF4-FFF2-40B4-BE49-F238E27FC236}">
                <a16:creationId xmlns:a16="http://schemas.microsoft.com/office/drawing/2014/main" id="{6905A54B-C589-C14D-8655-4E2FBB7F6DC4}"/>
              </a:ext>
            </a:extLst>
          </p:cNvPr>
          <p:cNvSpPr>
            <a:spLocks noGrp="1"/>
          </p:cNvSpPr>
          <p:nvPr>
            <p:ph idx="1"/>
          </p:nvPr>
        </p:nvSpPr>
        <p:spPr>
          <a:xfrm>
            <a:off x="558800" y="1120422"/>
            <a:ext cx="11095560" cy="3810000"/>
          </a:xfrm>
          <a:prstGeom prst="rect">
            <a:avLst/>
          </a:prstGeom>
        </p:spPr>
        <p:txBody>
          <a:bodyPr/>
          <a:lstStyle>
            <a:lvl1pPr>
              <a:buClr>
                <a:srgbClr val="5A5B5D"/>
              </a:buClr>
              <a:defRPr sz="2400">
                <a:solidFill>
                  <a:srgbClr val="48494A"/>
                </a:solidFill>
              </a:defRPr>
            </a:lvl1pPr>
            <a:lvl2pPr marL="571500" indent="-223838">
              <a:buClr>
                <a:srgbClr val="5A5B5D"/>
              </a:buClr>
              <a:buFont typeface="Arial" panose="020B0604020202020204" pitchFamily="34" charset="0"/>
              <a:buChar char="-"/>
              <a:defRPr sz="2200">
                <a:solidFill>
                  <a:srgbClr val="48494A"/>
                </a:solidFill>
              </a:defRPr>
            </a:lvl2pPr>
            <a:lvl3pPr>
              <a:buClr>
                <a:srgbClr val="5A5B5D"/>
              </a:buClr>
              <a:defRPr sz="2000">
                <a:solidFill>
                  <a:srgbClr val="48494A"/>
                </a:solidFill>
              </a:defRPr>
            </a:lvl3pPr>
            <a:lvl4pPr marL="1258888" indent="-231775">
              <a:buClr>
                <a:srgbClr val="5A5B5D"/>
              </a:buClr>
              <a:buFont typeface="Arial" panose="020B0604020202020204" pitchFamily="34" charset="0"/>
              <a:buChar char="-"/>
              <a:defRPr sz="1800">
                <a:solidFill>
                  <a:srgbClr val="48494A"/>
                </a:solidFill>
              </a:defRPr>
            </a:lvl4pPr>
            <a:lvl5pPr>
              <a:buClr>
                <a:srgbClr val="5A5B5D"/>
              </a:buClr>
              <a:defRPr sz="1600">
                <a:solidFill>
                  <a:srgbClr val="48494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489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6077-A3E2-CB43-A985-4F593776D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7521EE-21B1-0840-B975-2BAD9215C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B31F52-035C-AB47-9133-1BAC9543F9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222931-8702-134B-95D6-3019D32150EC}"/>
              </a:ext>
            </a:extLst>
          </p:cNvPr>
          <p:cNvSpPr>
            <a:spLocks noGrp="1"/>
          </p:cNvSpPr>
          <p:nvPr>
            <p:ph type="dt" sz="half" idx="10"/>
          </p:nvPr>
        </p:nvSpPr>
        <p:spPr/>
        <p:txBody>
          <a:bodyPr/>
          <a:lstStyle/>
          <a:p>
            <a:fld id="{47998849-1605-D646-9E5A-976805A30A9C}" type="datetimeFigureOut">
              <a:rPr lang="en-US" smtClean="0"/>
              <a:t>6/11/2022</a:t>
            </a:fld>
            <a:endParaRPr lang="en-US"/>
          </a:p>
        </p:txBody>
      </p:sp>
      <p:sp>
        <p:nvSpPr>
          <p:cNvPr id="6" name="Footer Placeholder 5">
            <a:extLst>
              <a:ext uri="{FF2B5EF4-FFF2-40B4-BE49-F238E27FC236}">
                <a16:creationId xmlns:a16="http://schemas.microsoft.com/office/drawing/2014/main" id="{DD70E4F4-C14F-0041-9FF6-98AF2E3F7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D9891-C5D7-DF4F-9B38-99B075960F93}"/>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76016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3765-4798-3140-B704-404BB348D5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22A6E1-5058-B646-8B9D-6431F0E181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411614-3C52-634D-AB0C-01777B210A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01FF26-DE32-6B4E-9A90-170A77C29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E8E642-677D-4944-8BCC-61497FD56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8601D-5048-1546-A17B-FA5AAA448FFB}"/>
              </a:ext>
            </a:extLst>
          </p:cNvPr>
          <p:cNvSpPr>
            <a:spLocks noGrp="1"/>
          </p:cNvSpPr>
          <p:nvPr>
            <p:ph type="dt" sz="half" idx="10"/>
          </p:nvPr>
        </p:nvSpPr>
        <p:spPr/>
        <p:txBody>
          <a:bodyPr/>
          <a:lstStyle/>
          <a:p>
            <a:fld id="{47998849-1605-D646-9E5A-976805A30A9C}" type="datetimeFigureOut">
              <a:rPr lang="en-US" smtClean="0"/>
              <a:t>6/11/2022</a:t>
            </a:fld>
            <a:endParaRPr lang="en-US"/>
          </a:p>
        </p:txBody>
      </p:sp>
      <p:sp>
        <p:nvSpPr>
          <p:cNvPr id="8" name="Footer Placeholder 7">
            <a:extLst>
              <a:ext uri="{FF2B5EF4-FFF2-40B4-BE49-F238E27FC236}">
                <a16:creationId xmlns:a16="http://schemas.microsoft.com/office/drawing/2014/main" id="{2FC1D341-4066-4346-999F-1F8E0E3CE8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3633A4-9E9F-0F4E-B8AC-81AE26038B7F}"/>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309547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BDEE-02EC-E44E-A19A-DED00D8F46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E6A08-9604-9A45-B036-75A1EDDC6F98}"/>
              </a:ext>
            </a:extLst>
          </p:cNvPr>
          <p:cNvSpPr>
            <a:spLocks noGrp="1"/>
          </p:cNvSpPr>
          <p:nvPr>
            <p:ph type="dt" sz="half" idx="10"/>
          </p:nvPr>
        </p:nvSpPr>
        <p:spPr/>
        <p:txBody>
          <a:bodyPr/>
          <a:lstStyle/>
          <a:p>
            <a:fld id="{47998849-1605-D646-9E5A-976805A30A9C}" type="datetimeFigureOut">
              <a:rPr lang="en-US" smtClean="0"/>
              <a:t>6/11/2022</a:t>
            </a:fld>
            <a:endParaRPr lang="en-US"/>
          </a:p>
        </p:txBody>
      </p:sp>
      <p:sp>
        <p:nvSpPr>
          <p:cNvPr id="4" name="Footer Placeholder 3">
            <a:extLst>
              <a:ext uri="{FF2B5EF4-FFF2-40B4-BE49-F238E27FC236}">
                <a16:creationId xmlns:a16="http://schemas.microsoft.com/office/drawing/2014/main" id="{8E6242B8-9E07-0D40-A6D5-4447E7EF08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1D7AF2-EA7B-3546-9974-24B8447FC166}"/>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330719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271B0-E06D-D444-B3FD-77BC419E086D}"/>
              </a:ext>
            </a:extLst>
          </p:cNvPr>
          <p:cNvSpPr>
            <a:spLocks noGrp="1"/>
          </p:cNvSpPr>
          <p:nvPr>
            <p:ph type="dt" sz="half" idx="10"/>
          </p:nvPr>
        </p:nvSpPr>
        <p:spPr/>
        <p:txBody>
          <a:bodyPr/>
          <a:lstStyle/>
          <a:p>
            <a:fld id="{47998849-1605-D646-9E5A-976805A30A9C}" type="datetimeFigureOut">
              <a:rPr lang="en-US" smtClean="0"/>
              <a:t>6/11/2022</a:t>
            </a:fld>
            <a:endParaRPr lang="en-US"/>
          </a:p>
        </p:txBody>
      </p:sp>
      <p:sp>
        <p:nvSpPr>
          <p:cNvPr id="3" name="Footer Placeholder 2">
            <a:extLst>
              <a:ext uri="{FF2B5EF4-FFF2-40B4-BE49-F238E27FC236}">
                <a16:creationId xmlns:a16="http://schemas.microsoft.com/office/drawing/2014/main" id="{072B500C-96F1-CE40-BE5D-065283C158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B53D89-3553-5F4B-ABF7-4859DDA0FC30}"/>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82568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7F49-3AF0-484B-98AE-4F999DA85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74C4C1-2882-8B43-A06B-61092D6209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D9A444-197C-EA48-A3A6-A6A8FD8672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C3A7D-D728-924D-ACCC-81C5A0B76D60}"/>
              </a:ext>
            </a:extLst>
          </p:cNvPr>
          <p:cNvSpPr>
            <a:spLocks noGrp="1"/>
          </p:cNvSpPr>
          <p:nvPr>
            <p:ph type="dt" sz="half" idx="10"/>
          </p:nvPr>
        </p:nvSpPr>
        <p:spPr/>
        <p:txBody>
          <a:bodyPr/>
          <a:lstStyle/>
          <a:p>
            <a:fld id="{47998849-1605-D646-9E5A-976805A30A9C}" type="datetimeFigureOut">
              <a:rPr lang="en-US" smtClean="0"/>
              <a:t>6/11/2022</a:t>
            </a:fld>
            <a:endParaRPr lang="en-US"/>
          </a:p>
        </p:txBody>
      </p:sp>
      <p:sp>
        <p:nvSpPr>
          <p:cNvPr id="6" name="Footer Placeholder 5">
            <a:extLst>
              <a:ext uri="{FF2B5EF4-FFF2-40B4-BE49-F238E27FC236}">
                <a16:creationId xmlns:a16="http://schemas.microsoft.com/office/drawing/2014/main" id="{AE413532-E6D7-4D4F-8329-32EB33BD1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E44EF-4E36-A045-BFD2-994C284AD08D}"/>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412654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0717-A214-C347-AD15-F8074D056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DD6890-7EDF-444E-9AEB-15072C40E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3E6E50-39EF-C94B-BCC1-87B82A676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80C47-4A6C-1240-A3F8-F2191D34B978}"/>
              </a:ext>
            </a:extLst>
          </p:cNvPr>
          <p:cNvSpPr>
            <a:spLocks noGrp="1"/>
          </p:cNvSpPr>
          <p:nvPr>
            <p:ph type="dt" sz="half" idx="10"/>
          </p:nvPr>
        </p:nvSpPr>
        <p:spPr/>
        <p:txBody>
          <a:bodyPr/>
          <a:lstStyle/>
          <a:p>
            <a:fld id="{47998849-1605-D646-9E5A-976805A30A9C}" type="datetimeFigureOut">
              <a:rPr lang="en-US" smtClean="0"/>
              <a:t>6/11/2022</a:t>
            </a:fld>
            <a:endParaRPr lang="en-US"/>
          </a:p>
        </p:txBody>
      </p:sp>
      <p:sp>
        <p:nvSpPr>
          <p:cNvPr id="6" name="Footer Placeholder 5">
            <a:extLst>
              <a:ext uri="{FF2B5EF4-FFF2-40B4-BE49-F238E27FC236}">
                <a16:creationId xmlns:a16="http://schemas.microsoft.com/office/drawing/2014/main" id="{AC81BD45-BFF4-AA4B-9796-F11F34B43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6AC1B-7E38-0047-9A69-228F704F8616}"/>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246472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88E9D4-1FC6-C244-9A5E-1DD5D4E13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4F6365-29DE-A64F-A539-8C6C6C6B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1D2D1-2A4F-2646-97E9-7FA28ADD74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98849-1605-D646-9E5A-976805A30A9C}" type="datetimeFigureOut">
              <a:rPr lang="en-US" smtClean="0"/>
              <a:t>6/11/2022</a:t>
            </a:fld>
            <a:endParaRPr lang="en-US"/>
          </a:p>
        </p:txBody>
      </p:sp>
      <p:sp>
        <p:nvSpPr>
          <p:cNvPr id="5" name="Footer Placeholder 4">
            <a:extLst>
              <a:ext uri="{FF2B5EF4-FFF2-40B4-BE49-F238E27FC236}">
                <a16:creationId xmlns:a16="http://schemas.microsoft.com/office/drawing/2014/main" id="{F1C1CB2F-745A-FD4A-B9F2-AFDC98367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F2816F-32BD-3B47-A050-1D570D167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425B3-0897-CB4C-8572-3D378159BFEB}" type="slidenum">
              <a:rPr lang="en-US" smtClean="0"/>
              <a:t>‹#›</a:t>
            </a:fld>
            <a:endParaRPr lang="en-US"/>
          </a:p>
        </p:txBody>
      </p:sp>
    </p:spTree>
    <p:extLst>
      <p:ext uri="{BB962C8B-B14F-4D97-AF65-F5344CB8AC3E}">
        <p14:creationId xmlns:p14="http://schemas.microsoft.com/office/powerpoint/2010/main" val="612492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a:defRPr/>
            </a:pPr>
            <a:fld id="{D2512F38-016A-FD40-AA8F-15F02EBCC689}" type="slidenum">
              <a:rPr lang="en-US" altLang="en-US"/>
              <a:pPr>
                <a:defRPr/>
              </a:pPr>
              <a:t>‹#›</a:t>
            </a:fld>
            <a:endParaRPr lang="en-US" altLang="en-US"/>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6" name="Rectangle 7">
            <a:extLst>
              <a:ext uri="{FF2B5EF4-FFF2-40B4-BE49-F238E27FC236}">
                <a16:creationId xmlns:a16="http://schemas.microsoft.com/office/drawing/2014/main" id="{359C3664-6D83-E048-A254-04793C265171}"/>
              </a:ext>
            </a:extLst>
          </p:cNvPr>
          <p:cNvSpPr>
            <a:spLocks noChangeArrowheads="1"/>
          </p:cNvSpPr>
          <p:nvPr userDrawn="1"/>
        </p:nvSpPr>
        <p:spPr bwMode="black">
          <a:xfrm>
            <a:off x="8229599"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Presenter’s Name</a:t>
            </a:r>
          </a:p>
          <a:p>
            <a:pPr algn="r">
              <a:defRPr/>
            </a:pPr>
            <a:fld id="{88BCAFFE-AE75-994B-930C-85B1F9A85DC4}" type="datetime4">
              <a:rPr lang="en-US" altLang="en-US" sz="1100" smtClean="0">
                <a:solidFill>
                  <a:srgbClr val="5A5B5D"/>
                </a:solidFill>
              </a:rPr>
              <a:pPr algn="r">
                <a:defRPr/>
              </a:pPr>
              <a:t>June 11, 2022</a:t>
            </a:fld>
            <a:endParaRPr lang="en-US" altLang="en-US" sz="1100">
              <a:solidFill>
                <a:srgbClr val="5A5B5D"/>
              </a:solidFill>
            </a:endParaRPr>
          </a:p>
        </p:txBody>
      </p:sp>
      <p:pic>
        <p:nvPicPr>
          <p:cNvPr id="7" name="Picture 6">
            <a:extLst>
              <a:ext uri="{FF2B5EF4-FFF2-40B4-BE49-F238E27FC236}">
                <a16:creationId xmlns:a16="http://schemas.microsoft.com/office/drawing/2014/main" id="{702DD64A-F43F-8C47-9D44-E921BE4A079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406412592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7" name="Group 3">
            <a:extLst>
              <a:ext uri="{FF2B5EF4-FFF2-40B4-BE49-F238E27FC236}">
                <a16:creationId xmlns:a16="http://schemas.microsoft.com/office/drawing/2014/main" id="{45E9721B-C72B-41D9-8DA1-643B379EADD6}"/>
              </a:ext>
            </a:extLst>
          </p:cNvPr>
          <p:cNvGrpSpPr>
            <a:grpSpLocks/>
          </p:cNvGrpSpPr>
          <p:nvPr userDrawn="1"/>
        </p:nvGrpSpPr>
        <p:grpSpPr bwMode="auto">
          <a:xfrm>
            <a:off x="558800" y="5867401"/>
            <a:ext cx="2286000" cy="741363"/>
            <a:chOff x="533400" y="4038600"/>
            <a:chExt cx="1714500" cy="740664"/>
          </a:xfrm>
        </p:grpSpPr>
        <p:pic>
          <p:nvPicPr>
            <p:cNvPr id="1028" name="Picture 5">
              <a:extLst>
                <a:ext uri="{FF2B5EF4-FFF2-40B4-BE49-F238E27FC236}">
                  <a16:creationId xmlns:a16="http://schemas.microsoft.com/office/drawing/2014/main" id="{013B53D5-E0FE-415E-8F70-4607B3B5B169}"/>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a:extLst>
                <a:ext uri="{FF2B5EF4-FFF2-40B4-BE49-F238E27FC236}">
                  <a16:creationId xmlns:a16="http://schemas.microsoft.com/office/drawing/2014/main" id="{8A577914-36AA-4037-B945-A365B0727CC8}"/>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33400" y="4038600"/>
              <a:ext cx="17145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lide Number Placeholder 5">
            <a:extLst>
              <a:ext uri="{FF2B5EF4-FFF2-40B4-BE49-F238E27FC236}">
                <a16:creationId xmlns:a16="http://schemas.microsoft.com/office/drawing/2014/main" id="{D5BED400-B987-4FA2-9B31-791AD956F71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9C2756D-591B-4363-AA58-B065C5FF531B}" type="slidenum">
              <a:rPr lang="en-US" altLang="en-US" smtClean="0">
                <a:solidFill>
                  <a:prstClr val="black">
                    <a:tint val="75000"/>
                  </a:prstClr>
                </a:solidFill>
                <a:latin typeface="Calibri" panose="020F0502020204030204"/>
              </a:rPr>
              <a:pPr>
                <a:defRPr/>
              </a:pPr>
              <a:t>‹#›</a:t>
            </a:fld>
            <a:endParaRPr lang="en-US"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627148563"/>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lvl1pPr algn="l" rtl="0" eaLnBrk="0" fontAlgn="base" hangingPunct="0">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92B8C0-1029-5844-9044-631A3A1B7612}"/>
              </a:ext>
            </a:extLst>
          </p:cNvPr>
          <p:cNvPicPr>
            <a:picLocks noChangeAspect="1"/>
          </p:cNvPicPr>
          <p:nvPr/>
        </p:nvPicPr>
        <p:blipFill>
          <a:blip r:embed="rId3"/>
          <a:srcRect/>
          <a:stretch/>
        </p:blipFill>
        <p:spPr>
          <a:xfrm>
            <a:off x="-9352" y="-8313"/>
            <a:ext cx="12210703" cy="6874625"/>
          </a:xfrm>
          <a:prstGeom prst="rect">
            <a:avLst/>
          </a:prstGeom>
        </p:spPr>
      </p:pic>
    </p:spTree>
    <p:extLst>
      <p:ext uri="{BB962C8B-B14F-4D97-AF65-F5344CB8AC3E}">
        <p14:creationId xmlns:p14="http://schemas.microsoft.com/office/powerpoint/2010/main" val="1911727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xfrm>
            <a:off x="0" y="-1"/>
            <a:ext cx="12192000" cy="1312333"/>
          </a:xfrm>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pPr marL="12066">
              <a:spcBef>
                <a:spcPts val="890"/>
              </a:spcBef>
              <a:tabLst>
                <a:tab pos="236854" algn="l"/>
              </a:tabLst>
              <a:defRPr/>
            </a:pPr>
            <a:r>
              <a:rPr kumimoji="0" lang="en-US" sz="40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t>Critical Infrastructure Resilience </a:t>
            </a:r>
            <a:br>
              <a:rPr kumimoji="0" lang="en-US" sz="44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br>
            <a:r>
              <a:rPr lang="en-US" sz="2400" b="0" kern="1200" spc="-5" dirty="0">
                <a:solidFill>
                  <a:srgbClr val="FFC000"/>
                </a:solidFill>
                <a:latin typeface="Franklin Gothic Demi Cond" panose="020B0706030402020204" pitchFamily="34" charset="0"/>
                <a:cs typeface="+mj-cs"/>
              </a:rPr>
              <a:t>Infrastructure Resilience Planning Framework (IRPF)</a:t>
            </a:r>
            <a:br>
              <a:rPr lang="en-US" sz="2400" b="0" kern="1200" spc="-5" dirty="0">
                <a:solidFill>
                  <a:srgbClr val="FFC000"/>
                </a:solidFill>
                <a:latin typeface="Franklin Gothic Demi Cond" panose="020B0706030402020204" pitchFamily="34" charset="0"/>
                <a:cs typeface="+mj-cs"/>
              </a:rPr>
            </a:br>
            <a:br>
              <a:rPr lang="en-US" sz="2400" b="0" kern="1200" spc="-5" dirty="0">
                <a:solidFill>
                  <a:srgbClr val="FFC000"/>
                </a:solidFill>
                <a:latin typeface="Franklin Gothic Demi Cond" panose="020B0706030402020204" pitchFamily="34" charset="0"/>
                <a:cs typeface="+mj-cs"/>
              </a:rPr>
            </a:br>
            <a:endParaRPr lang="en-US" altLang="en-US" sz="2400" b="0" kern="1200" spc="-5" dirty="0">
              <a:solidFill>
                <a:srgbClr val="FFC000"/>
              </a:solidFill>
              <a:latin typeface="Franklin Gothic Demi Cond" panose="020B0706030402020204" pitchFamily="34" charset="0"/>
              <a:cs typeface="+mj-cs"/>
            </a:endParaRPr>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xfrm>
            <a:off x="11082178" y="6306344"/>
            <a:ext cx="533400" cy="27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1B20F3-4946-6446-BF0F-53EBEE663290}"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pic>
        <p:nvPicPr>
          <p:cNvPr id="8" name="Content Placeholder 7">
            <a:extLst>
              <a:ext uri="{FF2B5EF4-FFF2-40B4-BE49-F238E27FC236}">
                <a16:creationId xmlns:a16="http://schemas.microsoft.com/office/drawing/2014/main" id="{BA138366-966B-41DC-82DF-ECEE200B96D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4217" y="1478942"/>
            <a:ext cx="2178040" cy="1683408"/>
          </a:xfrm>
          <a:prstGeom prst="rect">
            <a:avLst/>
          </a:prstGeom>
        </p:spPr>
      </p:pic>
      <p:sp>
        <p:nvSpPr>
          <p:cNvPr id="9" name="Rectangle 8">
            <a:extLst>
              <a:ext uri="{FF2B5EF4-FFF2-40B4-BE49-F238E27FC236}">
                <a16:creationId xmlns:a16="http://schemas.microsoft.com/office/drawing/2014/main" id="{572D0A72-8A3F-4740-92E5-52288D9E44CC}"/>
              </a:ext>
            </a:extLst>
          </p:cNvPr>
          <p:cNvSpPr/>
          <p:nvPr/>
        </p:nvSpPr>
        <p:spPr>
          <a:xfrm>
            <a:off x="309283" y="3501095"/>
            <a:ext cx="3889713" cy="2391424"/>
          </a:xfrm>
          <a:prstGeom prst="rect">
            <a:avLst/>
          </a:prstGeom>
        </p:spPr>
        <p:txBody>
          <a:bodyPr wrap="square">
            <a:spAutoFit/>
          </a:bodyPr>
          <a:lstStyle/>
          <a:p>
            <a:pPr marL="428625" lvl="1" indent="-167879" defTabSz="685800">
              <a:spcBef>
                <a:spcPct val="30000"/>
              </a:spcBef>
              <a:buClr>
                <a:srgbClr val="B0B1B3"/>
              </a:buClr>
              <a:buFont typeface="Wingdings" pitchFamily="2" charset="2"/>
              <a:buChar char="§"/>
              <a:defRPr/>
            </a:pPr>
            <a:r>
              <a:rPr lang="en-US" altLang="en-US" sz="1800" kern="0" dirty="0">
                <a:solidFill>
                  <a:srgbClr val="5A5B5D"/>
                </a:solidFill>
                <a:latin typeface="Arial"/>
              </a:rPr>
              <a:t>Includes</a:t>
            </a:r>
            <a:r>
              <a:rPr lang="en-US" altLang="en-US" sz="1800" kern="0" dirty="0">
                <a:solidFill>
                  <a:srgbClr val="005288"/>
                </a:solidFill>
                <a:latin typeface="Arial"/>
              </a:rPr>
              <a:t> step-by-step planning guidance, templates, and other resources </a:t>
            </a:r>
            <a:r>
              <a:rPr lang="en-US" altLang="en-US" sz="1800" kern="0" dirty="0">
                <a:solidFill>
                  <a:srgbClr val="5A5B5D"/>
                </a:solidFill>
                <a:latin typeface="Arial"/>
              </a:rPr>
              <a:t>to inform long-term planning and investment decisions </a:t>
            </a:r>
          </a:p>
          <a:p>
            <a:pPr marL="428625" lvl="1" indent="-167879" defTabSz="685800">
              <a:spcBef>
                <a:spcPct val="30000"/>
              </a:spcBef>
              <a:buClr>
                <a:srgbClr val="B0B1B3"/>
              </a:buClr>
              <a:buFont typeface="Wingdings" pitchFamily="2" charset="2"/>
              <a:buChar char="§"/>
              <a:defRPr/>
            </a:pPr>
            <a:r>
              <a:rPr lang="en-US" altLang="en-US" sz="1800" kern="0" dirty="0">
                <a:solidFill>
                  <a:srgbClr val="005288"/>
                </a:solidFill>
                <a:latin typeface="Arial"/>
              </a:rPr>
              <a:t>Five steps </a:t>
            </a:r>
            <a:r>
              <a:rPr lang="en-US" altLang="en-US" sz="1800" kern="0" dirty="0">
                <a:solidFill>
                  <a:srgbClr val="5A5B5D"/>
                </a:solidFill>
                <a:latin typeface="Arial"/>
              </a:rPr>
              <a:t>from stakeholder engagement to risk assessment and implementation</a:t>
            </a:r>
          </a:p>
        </p:txBody>
      </p:sp>
      <p:pic>
        <p:nvPicPr>
          <p:cNvPr id="10" name="Picture 9">
            <a:extLst>
              <a:ext uri="{FF2B5EF4-FFF2-40B4-BE49-F238E27FC236}">
                <a16:creationId xmlns:a16="http://schemas.microsoft.com/office/drawing/2014/main" id="{1EA2FA0A-CCE8-464A-9E06-195427242910}"/>
              </a:ext>
            </a:extLst>
          </p:cNvPr>
          <p:cNvPicPr>
            <a:picLocks noChangeAspect="1"/>
          </p:cNvPicPr>
          <p:nvPr/>
        </p:nvPicPr>
        <p:blipFill>
          <a:blip r:embed="rId4"/>
          <a:stretch>
            <a:fillRect/>
          </a:stretch>
        </p:blipFill>
        <p:spPr>
          <a:xfrm>
            <a:off x="3997191" y="1388730"/>
            <a:ext cx="8005638" cy="2996940"/>
          </a:xfrm>
          <a:prstGeom prst="rect">
            <a:avLst/>
          </a:prstGeom>
        </p:spPr>
      </p:pic>
    </p:spTree>
    <p:extLst>
      <p:ext uri="{BB962C8B-B14F-4D97-AF65-F5344CB8AC3E}">
        <p14:creationId xmlns:p14="http://schemas.microsoft.com/office/powerpoint/2010/main" val="12714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xfrm>
            <a:off x="0" y="-1"/>
            <a:ext cx="12192000" cy="1312333"/>
          </a:xfrm>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pPr marL="12066">
              <a:spcBef>
                <a:spcPts val="890"/>
              </a:spcBef>
              <a:tabLst>
                <a:tab pos="236854" algn="l"/>
              </a:tabLst>
              <a:defRPr/>
            </a:pPr>
            <a:r>
              <a:rPr kumimoji="0" lang="en-US" sz="40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t>Critical Infrastructure Resilience </a:t>
            </a:r>
            <a:br>
              <a:rPr kumimoji="0" lang="en-US" sz="44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br>
            <a:r>
              <a:rPr lang="en-US" sz="2400" b="0" kern="1200" spc="-5" dirty="0">
                <a:solidFill>
                  <a:srgbClr val="FFC000"/>
                </a:solidFill>
                <a:latin typeface="Franklin Gothic Demi Cond" panose="020B0706030402020204" pitchFamily="34" charset="0"/>
                <a:cs typeface="+mj-cs"/>
              </a:rPr>
              <a:t>Regional Applications</a:t>
            </a:r>
            <a:br>
              <a:rPr lang="en-US" sz="2400" b="0" kern="1200" spc="-5" dirty="0">
                <a:solidFill>
                  <a:srgbClr val="FFC000"/>
                </a:solidFill>
                <a:latin typeface="Franklin Gothic Demi Cond" panose="020B0706030402020204" pitchFamily="34" charset="0"/>
                <a:cs typeface="+mj-cs"/>
              </a:rPr>
            </a:br>
            <a:br>
              <a:rPr lang="en-US" sz="2400" b="0" kern="1200" spc="-5" dirty="0">
                <a:solidFill>
                  <a:srgbClr val="FFC000"/>
                </a:solidFill>
                <a:latin typeface="Franklin Gothic Demi Cond" panose="020B0706030402020204" pitchFamily="34" charset="0"/>
                <a:cs typeface="+mj-cs"/>
              </a:rPr>
            </a:br>
            <a:endParaRPr lang="en-US" altLang="en-US" sz="2400" b="0" kern="1200" spc="-5" dirty="0">
              <a:solidFill>
                <a:srgbClr val="FFC000"/>
              </a:solidFill>
              <a:latin typeface="Franklin Gothic Demi Cond" panose="020B0706030402020204" pitchFamily="34" charset="0"/>
              <a:cs typeface="+mj-cs"/>
            </a:endParaRPr>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xfrm>
            <a:off x="11082178" y="6306344"/>
            <a:ext cx="533400" cy="27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1B20F3-4946-6446-BF0F-53EBEE663290}"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sp>
        <p:nvSpPr>
          <p:cNvPr id="11" name="Content Placeholder 1">
            <a:extLst>
              <a:ext uri="{FF2B5EF4-FFF2-40B4-BE49-F238E27FC236}">
                <a16:creationId xmlns:a16="http://schemas.microsoft.com/office/drawing/2014/main" id="{4F323E1A-719B-442D-80A4-85188709F6B0}"/>
              </a:ext>
            </a:extLst>
          </p:cNvPr>
          <p:cNvSpPr txBox="1">
            <a:spLocks/>
          </p:cNvSpPr>
          <p:nvPr/>
        </p:nvSpPr>
        <p:spPr>
          <a:xfrm>
            <a:off x="609600" y="1600201"/>
            <a:ext cx="6140116" cy="3810000"/>
          </a:xfrm>
          <a:prstGeom prst="rect">
            <a:avLst/>
          </a:prstGeom>
        </p:spPr>
        <p:txBody>
          <a:bodyPr/>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5A5B5D"/>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2000">
                <a:solidFill>
                  <a:srgbClr val="5A5B5D"/>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1800">
                <a:solidFill>
                  <a:srgbClr val="5A5B5D"/>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600">
                <a:solidFill>
                  <a:srgbClr val="5A5B5D"/>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1400">
                <a:solidFill>
                  <a:srgbClr val="5A5B5D"/>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r>
              <a:rPr lang="en-US" sz="2000" kern="0" dirty="0"/>
              <a:t>Critical systems transcend local boundaries</a:t>
            </a:r>
          </a:p>
          <a:p>
            <a:r>
              <a:rPr lang="en-US" sz="2000" kern="0" dirty="0"/>
              <a:t>Characterized by shared infrastructure dependencies/interdependencies</a:t>
            </a:r>
          </a:p>
          <a:p>
            <a:r>
              <a:rPr lang="en-US" sz="2000" kern="0" dirty="0"/>
              <a:t>Can consider single infrastructure systems/</a:t>
            </a:r>
            <a:br>
              <a:rPr lang="en-US" sz="2000" kern="0" dirty="0"/>
            </a:br>
            <a:r>
              <a:rPr lang="en-US" sz="2000" kern="0" dirty="0"/>
              <a:t>sectors at regional scale </a:t>
            </a:r>
          </a:p>
          <a:p>
            <a:r>
              <a:rPr lang="en-US" sz="2000" kern="0" dirty="0"/>
              <a:t>Examples of regional infrastructure include:</a:t>
            </a:r>
          </a:p>
          <a:p>
            <a:pPr lvl="1"/>
            <a:r>
              <a:rPr lang="en-US" sz="1800" kern="0" dirty="0"/>
              <a:t>Ports/multimodal transportation systems</a:t>
            </a:r>
          </a:p>
          <a:p>
            <a:pPr lvl="1"/>
            <a:r>
              <a:rPr lang="en-US" sz="1800" kern="0" dirty="0"/>
              <a:t>Electrical grid</a:t>
            </a:r>
          </a:p>
          <a:p>
            <a:pPr lvl="1"/>
            <a:r>
              <a:rPr lang="en-US" sz="1800" kern="0" dirty="0"/>
              <a:t>Regional water/wastewater systems</a:t>
            </a:r>
          </a:p>
          <a:p>
            <a:pPr lvl="1"/>
            <a:r>
              <a:rPr lang="en-US" sz="1800" kern="0" dirty="0"/>
              <a:t>Natural gas network</a:t>
            </a:r>
          </a:p>
        </p:txBody>
      </p:sp>
      <p:pic>
        <p:nvPicPr>
          <p:cNvPr id="12" name="Picture 11">
            <a:extLst>
              <a:ext uri="{FF2B5EF4-FFF2-40B4-BE49-F238E27FC236}">
                <a16:creationId xmlns:a16="http://schemas.microsoft.com/office/drawing/2014/main" id="{0B2E39F4-872D-4FDD-BB2A-6AA283E878AF}"/>
              </a:ext>
            </a:extLst>
          </p:cNvPr>
          <p:cNvPicPr>
            <a:picLocks noChangeAspect="1"/>
          </p:cNvPicPr>
          <p:nvPr/>
        </p:nvPicPr>
        <p:blipFill>
          <a:blip r:embed="rId3"/>
          <a:stretch>
            <a:fillRect/>
          </a:stretch>
        </p:blipFill>
        <p:spPr>
          <a:xfrm>
            <a:off x="6286059" y="1558372"/>
            <a:ext cx="5577390" cy="3168374"/>
          </a:xfrm>
          <a:prstGeom prst="rect">
            <a:avLst/>
          </a:prstGeom>
        </p:spPr>
      </p:pic>
    </p:spTree>
    <p:extLst>
      <p:ext uri="{BB962C8B-B14F-4D97-AF65-F5344CB8AC3E}">
        <p14:creationId xmlns:p14="http://schemas.microsoft.com/office/powerpoint/2010/main" val="166660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516B61-009B-4188-82C2-9832AC0FCE13}"/>
              </a:ext>
            </a:extLst>
          </p:cNvPr>
          <p:cNvSpPr>
            <a:spLocks noGrp="1"/>
          </p:cNvSpPr>
          <p:nvPr>
            <p:ph idx="1"/>
          </p:nvPr>
        </p:nvSpPr>
        <p:spPr>
          <a:xfrm>
            <a:off x="609600" y="1371600"/>
            <a:ext cx="9982200" cy="4038601"/>
          </a:xfrm>
        </p:spPr>
        <p:txBody>
          <a:bodyPr/>
          <a:lstStyle/>
          <a:p>
            <a:r>
              <a:rPr lang="en-US" dirty="0"/>
              <a:t>Regional Resiliency Assessment Program (RRAP): Region 1 Information and Communications Technology Project </a:t>
            </a:r>
          </a:p>
          <a:p>
            <a:pPr lvl="1"/>
            <a:r>
              <a:rPr lang="en-US" dirty="0"/>
              <a:t>Identify the location and description of critical assets whose disruption could result in major impact to the lifeline critical infrastructure</a:t>
            </a:r>
          </a:p>
          <a:p>
            <a:pPr lvl="1"/>
            <a:r>
              <a:rPr lang="en-US" dirty="0"/>
              <a:t>Analyze why these critical assets (data center/internet exchange points etc.) are important to the overall function of New England, lifeline infrastructure operations and their associated dependencies</a:t>
            </a:r>
          </a:p>
          <a:p>
            <a:pPr lvl="1"/>
            <a:r>
              <a:rPr lang="en-US" dirty="0"/>
              <a:t>Assess the downstream effects to lifeline sectors as a result of short or long-term loss or degraded capabilities of the assets</a:t>
            </a:r>
          </a:p>
          <a:p>
            <a:pPr lvl="1"/>
            <a:r>
              <a:rPr lang="en-US" dirty="0"/>
              <a:t>Assess the collective preparedness and protection capabilities of the sectors from both a physical and cyber standpoint</a:t>
            </a:r>
          </a:p>
          <a:p>
            <a:pPr lvl="1"/>
            <a:r>
              <a:rPr lang="en-US" dirty="0"/>
              <a:t>Provide a guidepost to inform state and local prioritization plans</a:t>
            </a:r>
          </a:p>
          <a:p>
            <a:endParaRPr lang="en-US" dirty="0"/>
          </a:p>
        </p:txBody>
      </p:sp>
      <p:sp>
        <p:nvSpPr>
          <p:cNvPr id="3" name="Title 2">
            <a:extLst>
              <a:ext uri="{FF2B5EF4-FFF2-40B4-BE49-F238E27FC236}">
                <a16:creationId xmlns:a16="http://schemas.microsoft.com/office/drawing/2014/main" id="{AF7148FD-AEC2-4F2D-A936-59EAA5DEBE90}"/>
              </a:ext>
            </a:extLst>
          </p:cNvPr>
          <p:cNvSpPr>
            <a:spLocks noGrp="1"/>
          </p:cNvSpPr>
          <p:nvPr>
            <p:ph type="ctrTitle"/>
          </p:nvPr>
        </p:nvSpPr>
        <p:spPr/>
        <p:txBody>
          <a:bodyPr/>
          <a:lstStyle/>
          <a:p>
            <a:r>
              <a:rPr lang="en-US" dirty="0"/>
              <a:t>RRAP Focus and Objectives</a:t>
            </a:r>
          </a:p>
        </p:txBody>
      </p:sp>
      <p:sp>
        <p:nvSpPr>
          <p:cNvPr id="4" name="Slide Number Placeholder 3">
            <a:extLst>
              <a:ext uri="{FF2B5EF4-FFF2-40B4-BE49-F238E27FC236}">
                <a16:creationId xmlns:a16="http://schemas.microsoft.com/office/drawing/2014/main" id="{A4E6F9A9-81B3-485F-9D66-564489882DE7}"/>
              </a:ext>
            </a:extLst>
          </p:cNvPr>
          <p:cNvSpPr>
            <a:spLocks noGrp="1"/>
          </p:cNvSpPr>
          <p:nvPr>
            <p:ph type="sldNum" sz="quarter" idx="10"/>
          </p:nvPr>
        </p:nvSpPr>
        <p:spPr/>
        <p:txBody>
          <a:bodyPr/>
          <a:lstStyle/>
          <a:p>
            <a:pPr>
              <a:defRPr/>
            </a:pPr>
            <a:fld id="{E5B367E4-E490-5D4C-B162-F1E62EFCCBB8}" type="slidenum">
              <a:rPr lang="en-US" altLang="en-US" smtClean="0"/>
              <a:pPr>
                <a:defRPr/>
              </a:pPr>
              <a:t>12</a:t>
            </a:fld>
            <a:endParaRPr lang="en-US" altLang="en-US" dirty="0"/>
          </a:p>
        </p:txBody>
      </p:sp>
    </p:spTree>
    <p:extLst>
      <p:ext uri="{BB962C8B-B14F-4D97-AF65-F5344CB8AC3E}">
        <p14:creationId xmlns:p14="http://schemas.microsoft.com/office/powerpoint/2010/main" val="165276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F9628B-9D22-4B6E-8D63-6DE5BB2A406E}"/>
              </a:ext>
            </a:extLst>
          </p:cNvPr>
          <p:cNvSpPr>
            <a:spLocks noGrp="1"/>
          </p:cNvSpPr>
          <p:nvPr>
            <p:ph idx="1"/>
          </p:nvPr>
        </p:nvSpPr>
        <p:spPr>
          <a:xfrm>
            <a:off x="143691" y="1600200"/>
            <a:ext cx="11438709" cy="4567237"/>
          </a:xfrm>
        </p:spPr>
        <p:txBody>
          <a:bodyPr/>
          <a:lstStyle/>
          <a:p>
            <a:r>
              <a:rPr lang="en-US" dirty="0"/>
              <a:t>The MASA process allows the enterprise to compare assets based on criticality, attack type susceptibility, and vulnerability. The process includes one or more facilitated discussion and data collection sessions. Deliverable products are a navigable report and dashboards. Overall timeframe is 2-6 months, based on stakeholder availability.</a:t>
            </a:r>
          </a:p>
          <a:p>
            <a:pPr marL="0" indent="0">
              <a:buNone/>
            </a:pPr>
            <a:endParaRPr lang="en-US" b="1" dirty="0"/>
          </a:p>
          <a:p>
            <a:pPr marL="0" indent="0">
              <a:buNone/>
            </a:pPr>
            <a:r>
              <a:rPr lang="en-US" b="1" dirty="0"/>
              <a:t>Current Region 1 MASA of Massachusetts Port Authority</a:t>
            </a:r>
          </a:p>
          <a:p>
            <a:r>
              <a:rPr lang="en-US" dirty="0"/>
              <a:t>Aviation: </a:t>
            </a:r>
          </a:p>
          <a:p>
            <a:pPr lvl="1"/>
            <a:r>
              <a:rPr lang="en-US" dirty="0"/>
              <a:t>Logan (international), Worcester (regional), and Hanscom (regional) Airports</a:t>
            </a:r>
          </a:p>
          <a:p>
            <a:r>
              <a:rPr lang="en-US" dirty="0"/>
              <a:t>Port: </a:t>
            </a:r>
          </a:p>
          <a:p>
            <a:pPr lvl="1"/>
            <a:r>
              <a:rPr lang="en-US" dirty="0"/>
              <a:t>Connelly Terminal (containers), Black Falcon Piers (passenger), and Fish Piers (seafood)</a:t>
            </a:r>
          </a:p>
        </p:txBody>
      </p:sp>
      <p:sp>
        <p:nvSpPr>
          <p:cNvPr id="3" name="Title 2">
            <a:extLst>
              <a:ext uri="{FF2B5EF4-FFF2-40B4-BE49-F238E27FC236}">
                <a16:creationId xmlns:a16="http://schemas.microsoft.com/office/drawing/2014/main" id="{EB782DC2-4D88-4C9E-A3C1-6CF782BC9815}"/>
              </a:ext>
            </a:extLst>
          </p:cNvPr>
          <p:cNvSpPr>
            <a:spLocks noGrp="1"/>
          </p:cNvSpPr>
          <p:nvPr>
            <p:ph type="ctrTitle"/>
          </p:nvPr>
        </p:nvSpPr>
        <p:spPr/>
        <p:txBody>
          <a:bodyPr/>
          <a:lstStyle/>
          <a:p>
            <a:r>
              <a:rPr lang="en-US" dirty="0"/>
              <a:t>Multi-Asset and System Assessment (MASA)	</a:t>
            </a:r>
          </a:p>
        </p:txBody>
      </p:sp>
      <p:sp>
        <p:nvSpPr>
          <p:cNvPr id="4" name="Slide Number Placeholder 3">
            <a:extLst>
              <a:ext uri="{FF2B5EF4-FFF2-40B4-BE49-F238E27FC236}">
                <a16:creationId xmlns:a16="http://schemas.microsoft.com/office/drawing/2014/main" id="{AF7571AC-4CF0-4EDC-BA54-C68AC637E265}"/>
              </a:ext>
            </a:extLst>
          </p:cNvPr>
          <p:cNvSpPr>
            <a:spLocks noGrp="1"/>
          </p:cNvSpPr>
          <p:nvPr>
            <p:ph type="sldNum" sz="quarter" idx="10"/>
          </p:nvPr>
        </p:nvSpPr>
        <p:spPr/>
        <p:txBody>
          <a:bodyPr/>
          <a:lstStyle/>
          <a:p>
            <a:pPr>
              <a:defRPr/>
            </a:pPr>
            <a:fld id="{E5B367E4-E490-5D4C-B162-F1E62EFCCBB8}" type="slidenum">
              <a:rPr lang="en-US" altLang="en-US" smtClean="0"/>
              <a:pPr>
                <a:defRPr/>
              </a:pPr>
              <a:t>13</a:t>
            </a:fld>
            <a:endParaRPr lang="en-US" altLang="en-US"/>
          </a:p>
        </p:txBody>
      </p:sp>
      <p:pic>
        <p:nvPicPr>
          <p:cNvPr id="6" name="Picture 5">
            <a:extLst>
              <a:ext uri="{FF2B5EF4-FFF2-40B4-BE49-F238E27FC236}">
                <a16:creationId xmlns:a16="http://schemas.microsoft.com/office/drawing/2014/main" id="{B2153998-8970-4999-8821-A9CFAA26C24B}"/>
              </a:ext>
            </a:extLst>
          </p:cNvPr>
          <p:cNvPicPr>
            <a:picLocks noChangeAspect="1"/>
          </p:cNvPicPr>
          <p:nvPr/>
        </p:nvPicPr>
        <p:blipFill>
          <a:blip r:embed="rId3"/>
          <a:stretch>
            <a:fillRect/>
          </a:stretch>
        </p:blipFill>
        <p:spPr>
          <a:xfrm>
            <a:off x="8432884" y="3198644"/>
            <a:ext cx="2616116" cy="1370347"/>
          </a:xfrm>
          <a:prstGeom prst="rect">
            <a:avLst/>
          </a:prstGeom>
        </p:spPr>
      </p:pic>
    </p:spTree>
    <p:extLst>
      <p:ext uri="{BB962C8B-B14F-4D97-AF65-F5344CB8AC3E}">
        <p14:creationId xmlns:p14="http://schemas.microsoft.com/office/powerpoint/2010/main" val="352727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053BE-8184-4155-8585-29BFC9BE05A9}"/>
              </a:ext>
            </a:extLst>
          </p:cNvPr>
          <p:cNvSpPr/>
          <p:nvPr/>
        </p:nvSpPr>
        <p:spPr>
          <a:xfrm>
            <a:off x="6638791" y="104973"/>
            <a:ext cx="571021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AAAAB7"/>
                </a:solidFill>
                <a:effectLst/>
                <a:uLnTx/>
                <a:uFillTx/>
                <a:latin typeface="Tahoma" panose="020B0604030504040204" pitchFamily="34" charset="0"/>
                <a:ea typeface="Tahoma" panose="020B0604030504040204" pitchFamily="34" charset="0"/>
                <a:cs typeface="Tahoma" panose="020B0604030504040204" pitchFamily="34" charset="0"/>
              </a:rPr>
              <a:t>Agenda Item 1 </a:t>
            </a:r>
            <a:r>
              <a:rPr kumimoji="0" lang="en-US" sz="1400" b="0" i="0" u="none" strike="noStrike" kern="1200" cap="none" spc="0" normalizeH="0" baseline="0" noProof="0">
                <a:ln>
                  <a:noFill/>
                </a:ln>
                <a:solidFill>
                  <a:srgbClr val="DADADA">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1" i="0" u="none" strike="noStrike" kern="1200" cap="none" spc="0" normalizeH="0" baseline="0" noProof="0">
                <a:ln>
                  <a:noFill/>
                </a:ln>
                <a:solidFill>
                  <a:srgbClr val="DADADA">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NRMC Overview </a:t>
            </a:r>
            <a:r>
              <a:rPr kumimoji="0" lang="en-US" sz="1400" b="0" i="0" u="none" strike="noStrike" kern="1200" cap="none" spc="0" normalizeH="0" baseline="0" noProof="0">
                <a:ln>
                  <a:noFill/>
                </a:ln>
                <a:solidFill>
                  <a:srgbClr val="DADADA">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a:ln>
                  <a:noFill/>
                </a:ln>
                <a:solidFill>
                  <a:srgbClr val="AAAAB7"/>
                </a:solidFill>
                <a:effectLst/>
                <a:uLnTx/>
                <a:uFillTx/>
                <a:latin typeface="Tahoma" panose="020B0604030504040204" pitchFamily="34" charset="0"/>
                <a:ea typeface="Tahoma" panose="020B0604030504040204" pitchFamily="34" charset="0"/>
                <a:cs typeface="Tahoma" panose="020B0604030504040204" pitchFamily="34" charset="0"/>
              </a:rPr>
              <a:t>Agenda Item 3 | Agenda Item 4</a:t>
            </a:r>
            <a:endParaRPr kumimoji="0" lang="en-US" sz="1400" b="1" i="0" u="none" strike="noStrike" kern="1200" cap="none" spc="0" normalizeH="0" baseline="0" noProof="0">
              <a:ln>
                <a:noFill/>
              </a:ln>
              <a:solidFill>
                <a:srgbClr val="AAAAB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itle 2">
            <a:extLst>
              <a:ext uri="{FF2B5EF4-FFF2-40B4-BE49-F238E27FC236}">
                <a16:creationId xmlns:a16="http://schemas.microsoft.com/office/drawing/2014/main" id="{05467BF1-CFF1-4859-AE15-E9D38957E442}"/>
              </a:ext>
            </a:extLst>
          </p:cNvPr>
          <p:cNvSpPr txBox="1">
            <a:spLocks/>
          </p:cNvSpPr>
          <p:nvPr/>
        </p:nvSpPr>
        <p:spPr>
          <a:xfrm>
            <a:off x="0" y="-1"/>
            <a:ext cx="12192000" cy="499437"/>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wrap="square" lIns="274320" tIns="0" bIns="0" anchor="ctr"/>
          <a:lstStyle>
            <a:lvl1pPr algn="l" rtl="0" eaLnBrk="0" fontAlgn="base" hangingPunct="0">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National Critical Functions | Framework Overview</a:t>
            </a:r>
          </a:p>
        </p:txBody>
      </p:sp>
      <p:sp>
        <p:nvSpPr>
          <p:cNvPr id="7" name="Rectangle 6">
            <a:extLst>
              <a:ext uri="{FF2B5EF4-FFF2-40B4-BE49-F238E27FC236}">
                <a16:creationId xmlns:a16="http://schemas.microsoft.com/office/drawing/2014/main" id="{11CE64CB-6602-4AFD-A832-7D6C4A97C9BB}"/>
              </a:ext>
            </a:extLst>
          </p:cNvPr>
          <p:cNvSpPr/>
          <p:nvPr/>
        </p:nvSpPr>
        <p:spPr>
          <a:xfrm>
            <a:off x="314926" y="1660391"/>
            <a:ext cx="11562147" cy="369332"/>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58C"/>
                </a:solidFill>
                <a:effectLst/>
                <a:uLnTx/>
                <a:uFillTx/>
                <a:latin typeface="Tahoma" panose="020B0604030504040204" pitchFamily="34" charset="0"/>
                <a:ea typeface="Tahoma" panose="020B0604030504040204" pitchFamily="34" charset="0"/>
                <a:cs typeface="Tahoma" panose="020B0604030504040204" pitchFamily="34" charset="0"/>
              </a:rPr>
              <a:t>What are National Critical Functions (NCFs)?</a:t>
            </a:r>
          </a:p>
        </p:txBody>
      </p:sp>
      <p:sp>
        <p:nvSpPr>
          <p:cNvPr id="8" name="Rectangle 7">
            <a:extLst>
              <a:ext uri="{FF2B5EF4-FFF2-40B4-BE49-F238E27FC236}">
                <a16:creationId xmlns:a16="http://schemas.microsoft.com/office/drawing/2014/main" id="{64CCE096-EE72-4EE5-8729-D1DE6F418367}"/>
              </a:ext>
            </a:extLst>
          </p:cNvPr>
          <p:cNvSpPr/>
          <p:nvPr/>
        </p:nvSpPr>
        <p:spPr>
          <a:xfrm>
            <a:off x="411647" y="2087355"/>
            <a:ext cx="11562147" cy="910314"/>
          </a:xfrm>
          <a:prstGeom prst="rect">
            <a:avLst/>
          </a:prstGeom>
          <a:solidFill>
            <a:schemeClr val="tx1"/>
          </a:solidFill>
        </p:spPr>
        <p:txBody>
          <a:bodyPr wrap="square">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NCFs are functions of government and the private sector so vital to the United States that their disruption, corruption, or dysfunction would have a debilitating effect on security, national economic security, national public health or safety </a:t>
            </a:r>
          </a:p>
        </p:txBody>
      </p:sp>
      <p:sp>
        <p:nvSpPr>
          <p:cNvPr id="11" name="Rectangle 10">
            <a:extLst>
              <a:ext uri="{FF2B5EF4-FFF2-40B4-BE49-F238E27FC236}">
                <a16:creationId xmlns:a16="http://schemas.microsoft.com/office/drawing/2014/main" id="{0742E4C6-ADC1-4D98-8E6F-D40BAC4876B8}"/>
              </a:ext>
            </a:extLst>
          </p:cNvPr>
          <p:cNvSpPr/>
          <p:nvPr/>
        </p:nvSpPr>
        <p:spPr>
          <a:xfrm>
            <a:off x="6855040" y="3462459"/>
            <a:ext cx="3891068" cy="1192442"/>
          </a:xfrm>
          <a:prstGeom prst="rect">
            <a:avLst/>
          </a:prstGeom>
          <a:noFill/>
          <a:ln>
            <a:noFill/>
          </a:ln>
        </p:spPr>
        <p:txBody>
          <a:bodyPr wrap="square">
            <a:spAutoFit/>
          </a:bodyPr>
          <a:lstStyle/>
          <a:p>
            <a:pPr marL="0" marR="0" lvl="0" indent="0" algn="l" defTabSz="914400" rtl="0" eaLnBrk="1" fontAlgn="auto" latinLnBrk="0" hangingPunct="1">
              <a:lnSpc>
                <a:spcPts val="2200"/>
              </a:lnSpc>
              <a:spcBef>
                <a:spcPts val="0"/>
              </a:spcBef>
              <a:spcAft>
                <a:spcPts val="2400"/>
              </a:spcAft>
              <a:buClrTx/>
              <a:buSzTx/>
              <a:buFontTx/>
              <a:buNone/>
              <a:tabLst/>
              <a:defRPr/>
            </a:pPr>
            <a:r>
              <a:rPr kumimoji="0" lang="en-US" sz="1600" b="0" i="0" u="none" strike="noStrike" kern="1200" cap="none" spc="0" normalizeH="0" baseline="0" noProof="0">
                <a:ln>
                  <a:noFill/>
                </a:ln>
                <a:solidFill>
                  <a:srgbClr val="161616"/>
                </a:solidFill>
                <a:effectLst/>
                <a:uLnTx/>
                <a:uFillTx/>
                <a:latin typeface="Tahoma" panose="020B0604030504040204" pitchFamily="34" charset="0"/>
                <a:ea typeface="Tahoma" panose="020B0604030504040204" pitchFamily="34" charset="0"/>
                <a:cs typeface="Tahoma" panose="020B0604030504040204" pitchFamily="34" charset="0"/>
              </a:rPr>
              <a:t>By viewing risk through a functional lens, NRMC can better understand national-level and systemic risk that could cause broad, cascading impacts across sectors</a:t>
            </a:r>
          </a:p>
        </p:txBody>
      </p:sp>
      <p:sp>
        <p:nvSpPr>
          <p:cNvPr id="31" name="Rectangle 30">
            <a:extLst>
              <a:ext uri="{FF2B5EF4-FFF2-40B4-BE49-F238E27FC236}">
                <a16:creationId xmlns:a16="http://schemas.microsoft.com/office/drawing/2014/main" id="{463595D8-181A-487C-A476-3EFFBDB444C0}"/>
              </a:ext>
            </a:extLst>
          </p:cNvPr>
          <p:cNvSpPr/>
          <p:nvPr/>
        </p:nvSpPr>
        <p:spPr>
          <a:xfrm>
            <a:off x="314926" y="592819"/>
            <a:ext cx="1156214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63"/>
                </a:solidFill>
                <a:effectLst/>
                <a:uLnTx/>
                <a:uFillTx/>
                <a:latin typeface="Tahoma" panose="020B0604030504040204" pitchFamily="34" charset="0"/>
                <a:ea typeface="Tahoma" panose="020B0604030504040204" pitchFamily="34" charset="0"/>
                <a:cs typeface="Tahoma" panose="020B0604030504040204" pitchFamily="34" charset="0"/>
              </a:rPr>
              <a:t>The National Critical Functions Framework reaches across sectors and industries to focus on a holistic, outcomes-based approach to managing risk.</a:t>
            </a:r>
          </a:p>
        </p:txBody>
      </p:sp>
      <p:sp>
        <p:nvSpPr>
          <p:cNvPr id="36" name="Rectangle 35">
            <a:extLst>
              <a:ext uri="{FF2B5EF4-FFF2-40B4-BE49-F238E27FC236}">
                <a16:creationId xmlns:a16="http://schemas.microsoft.com/office/drawing/2014/main" id="{8B5EB1FE-B52C-4807-A229-A5EDD1C60BA5}"/>
              </a:ext>
            </a:extLst>
          </p:cNvPr>
          <p:cNvSpPr/>
          <p:nvPr/>
        </p:nvSpPr>
        <p:spPr>
          <a:xfrm>
            <a:off x="783258" y="5126461"/>
            <a:ext cx="10625481" cy="734227"/>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3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63"/>
                </a:solidFill>
                <a:effectLst/>
                <a:uLnTx/>
                <a:uFillTx/>
                <a:latin typeface="Tahoma" panose="020B0604030504040204" pitchFamily="34" charset="0"/>
                <a:ea typeface="Tahoma" panose="020B0604030504040204" pitchFamily="34" charset="0"/>
                <a:cs typeface="Tahoma" panose="020B0604030504040204" pitchFamily="34" charset="0"/>
              </a:rPr>
              <a:t>The NCF Framework provides a multidimensional, dynamic view of risk, capturing previously unseen relationships and dependencies from critical technologies and supply chains that support NCF operations</a:t>
            </a:r>
          </a:p>
        </p:txBody>
      </p:sp>
      <p:sp>
        <p:nvSpPr>
          <p:cNvPr id="14" name="Rectangle 13">
            <a:extLst>
              <a:ext uri="{FF2B5EF4-FFF2-40B4-BE49-F238E27FC236}">
                <a16:creationId xmlns:a16="http://schemas.microsoft.com/office/drawing/2014/main" id="{EBC57EA0-537E-4986-B2C1-58B107ED97B5}"/>
              </a:ext>
            </a:extLst>
          </p:cNvPr>
          <p:cNvSpPr/>
          <p:nvPr/>
        </p:nvSpPr>
        <p:spPr>
          <a:xfrm>
            <a:off x="1463465" y="3514466"/>
            <a:ext cx="4392453" cy="910314"/>
          </a:xfrm>
          <a:prstGeom prst="rect">
            <a:avLst/>
          </a:prstGeom>
          <a:noFill/>
          <a:ln>
            <a:noFill/>
          </a:ln>
        </p:spPr>
        <p:txBody>
          <a:bodyPr wrap="square">
            <a:spAutoFit/>
          </a:bodyPr>
          <a:lstStyle/>
          <a:p>
            <a:pPr marL="0" marR="0" lvl="0" indent="0" algn="l" defTabSz="914400" rtl="0" eaLnBrk="1" fontAlgn="auto" latinLnBrk="0" hangingPunct="1">
              <a:lnSpc>
                <a:spcPts val="2200"/>
              </a:lnSpc>
              <a:spcBef>
                <a:spcPts val="0"/>
              </a:spcBef>
              <a:spcAft>
                <a:spcPts val="2400"/>
              </a:spcAft>
              <a:buClrTx/>
              <a:buSzTx/>
              <a:buFontTx/>
              <a:buNone/>
              <a:tabLst/>
              <a:defRPr/>
            </a:pPr>
            <a:r>
              <a:rPr kumimoji="0" lang="en-US" sz="1600" b="0" i="0" u="none" strike="noStrike" kern="1200" cap="none" spc="0" normalizeH="0" baseline="0" noProof="0">
                <a:ln>
                  <a:noFill/>
                </a:ln>
                <a:solidFill>
                  <a:srgbClr val="161616"/>
                </a:solidFill>
                <a:effectLst/>
                <a:uLnTx/>
                <a:uFillTx/>
                <a:latin typeface="Tahoma" panose="020B0604030504040204" pitchFamily="34" charset="0"/>
                <a:ea typeface="Tahoma" panose="020B0604030504040204" pitchFamily="34" charset="0"/>
                <a:cs typeface="Tahoma" panose="020B0604030504040204" pitchFamily="34" charset="0"/>
              </a:rPr>
              <a:t>NCFs provide a cross-cutting, multidimensional view of risk to critical processes, infrastructure, and assets</a:t>
            </a:r>
          </a:p>
        </p:txBody>
      </p:sp>
      <p:sp>
        <p:nvSpPr>
          <p:cNvPr id="17" name="object 3">
            <a:extLst>
              <a:ext uri="{FF2B5EF4-FFF2-40B4-BE49-F238E27FC236}">
                <a16:creationId xmlns:a16="http://schemas.microsoft.com/office/drawing/2014/main" id="{63D3517C-3299-4B6E-A893-D41054762260}"/>
              </a:ext>
            </a:extLst>
          </p:cNvPr>
          <p:cNvSpPr txBox="1"/>
          <p:nvPr/>
        </p:nvSpPr>
        <p:spPr>
          <a:xfrm>
            <a:off x="1251990" y="3128447"/>
            <a:ext cx="3851687" cy="289823"/>
          </a:xfrm>
          <a:prstGeom prst="rect">
            <a:avLst/>
          </a:prstGeom>
        </p:spPr>
        <p:txBody>
          <a:bodyPr vert="horz" wrap="square" lIns="0" tIns="12700" rIns="0" bIns="0" rtlCol="0">
            <a:spAutoFit/>
          </a:bodyPr>
          <a:lstStyle/>
          <a:p>
            <a:pPr marL="282575" marR="93980" lvl="1" indent="0" algn="l" defTabSz="914400" rtl="0" eaLnBrk="0" fontAlgn="base" latinLnBrk="0" hangingPunct="0">
              <a:lnSpc>
                <a:spcPct val="100000"/>
              </a:lnSpc>
              <a:spcBef>
                <a:spcPts val="1800"/>
              </a:spcBef>
              <a:spcAft>
                <a:spcPts val="600"/>
              </a:spcAft>
              <a:buClrTx/>
              <a:buSzTx/>
              <a:buFontTx/>
              <a:buNone/>
              <a:tabLst/>
              <a:defRPr/>
            </a:pPr>
            <a:r>
              <a:rPr kumimoji="0" lang="en-US" sz="1800" b="1" i="0" u="none" strike="noStrike" kern="0" cap="none" spc="0" normalizeH="0" baseline="0" noProof="0">
                <a:ln>
                  <a:noFill/>
                </a:ln>
                <a:solidFill>
                  <a:srgbClr val="0057B2"/>
                </a:solidFill>
                <a:effectLst/>
                <a:uLnTx/>
                <a:uFillTx/>
                <a:latin typeface="Tahoma" panose="020B0604030504040204" pitchFamily="34" charset="0"/>
                <a:ea typeface="Tahoma" panose="020B0604030504040204" pitchFamily="34" charset="0"/>
                <a:cs typeface="Tahoma" panose="020B0604030504040204" pitchFamily="34" charset="0"/>
              </a:rPr>
              <a:t>Cross-Cutting View </a:t>
            </a:r>
            <a:endParaRPr kumimoji="0" lang="en-US" sz="1800" b="0" i="0" u="none" strike="noStrike" kern="1200" cap="none" spc="0" normalizeH="0" baseline="0" noProof="0">
              <a:ln>
                <a:noFill/>
              </a:ln>
              <a:solidFill>
                <a:srgbClr val="0057B2"/>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21" name="Straight Connector 20">
            <a:extLst>
              <a:ext uri="{FF2B5EF4-FFF2-40B4-BE49-F238E27FC236}">
                <a16:creationId xmlns:a16="http://schemas.microsoft.com/office/drawing/2014/main" id="{33CA7064-D754-4356-80D8-390DE56F78D0}"/>
              </a:ext>
            </a:extLst>
          </p:cNvPr>
          <p:cNvCxnSpPr>
            <a:cxnSpLocks/>
          </p:cNvCxnSpPr>
          <p:nvPr/>
        </p:nvCxnSpPr>
        <p:spPr bwMode="auto">
          <a:xfrm flipV="1">
            <a:off x="1538675" y="3463854"/>
            <a:ext cx="4146508" cy="1"/>
          </a:xfrm>
          <a:prstGeom prst="line">
            <a:avLst/>
          </a:prstGeom>
          <a:solidFill>
            <a:schemeClr val="accent1"/>
          </a:solidFill>
          <a:ln w="19050" cap="flat" cmpd="sng" algn="ctr">
            <a:solidFill>
              <a:srgbClr val="0057B2"/>
            </a:solidFill>
            <a:prstDash val="solid"/>
            <a:round/>
            <a:headEnd type="none" w="med" len="med"/>
            <a:tailEnd type="none" w="med" len="med"/>
          </a:ln>
          <a:effectLst/>
        </p:spPr>
      </p:cxnSp>
      <p:sp>
        <p:nvSpPr>
          <p:cNvPr id="24" name="object 3">
            <a:extLst>
              <a:ext uri="{FF2B5EF4-FFF2-40B4-BE49-F238E27FC236}">
                <a16:creationId xmlns:a16="http://schemas.microsoft.com/office/drawing/2014/main" id="{F6D1E537-D138-42F5-9AEA-11ED9880E585}"/>
              </a:ext>
            </a:extLst>
          </p:cNvPr>
          <p:cNvSpPr txBox="1"/>
          <p:nvPr/>
        </p:nvSpPr>
        <p:spPr>
          <a:xfrm>
            <a:off x="6643564" y="3115004"/>
            <a:ext cx="4027335" cy="289823"/>
          </a:xfrm>
          <a:prstGeom prst="rect">
            <a:avLst/>
          </a:prstGeom>
        </p:spPr>
        <p:txBody>
          <a:bodyPr vert="horz" wrap="square" lIns="0" tIns="12700" rIns="0" bIns="0" rtlCol="0">
            <a:spAutoFit/>
          </a:bodyPr>
          <a:lstStyle/>
          <a:p>
            <a:pPr marL="282575" marR="93980" lvl="1" indent="0" algn="l" defTabSz="914400" rtl="0" eaLnBrk="0" fontAlgn="base" latinLnBrk="0" hangingPunct="0">
              <a:lnSpc>
                <a:spcPct val="100000"/>
              </a:lnSpc>
              <a:spcBef>
                <a:spcPts val="1800"/>
              </a:spcBef>
              <a:spcAft>
                <a:spcPts val="600"/>
              </a:spcAft>
              <a:buClrTx/>
              <a:buSzTx/>
              <a:buFontTx/>
              <a:buNone/>
              <a:tabLst/>
              <a:defRPr/>
            </a:pPr>
            <a:r>
              <a:rPr kumimoji="0" lang="en-US" sz="1800" b="1" i="0" u="none" strike="noStrike" kern="0" cap="none" spc="0" normalizeH="0" baseline="0" noProof="0">
                <a:ln>
                  <a:noFill/>
                </a:ln>
                <a:solidFill>
                  <a:srgbClr val="0057B2"/>
                </a:solidFill>
                <a:effectLst/>
                <a:uLnTx/>
                <a:uFillTx/>
                <a:latin typeface="Tahoma" panose="020B0604030504040204" pitchFamily="34" charset="0"/>
                <a:ea typeface="Tahoma" panose="020B0604030504040204" pitchFamily="34" charset="0"/>
                <a:cs typeface="Tahoma" panose="020B0604030504040204" pitchFamily="34" charset="0"/>
              </a:rPr>
              <a:t>Risk Through a Functional Lens</a:t>
            </a:r>
            <a:endParaRPr kumimoji="0" lang="en-US" sz="1800" b="0" i="0" u="none" strike="noStrike" kern="1200" cap="none" spc="0" normalizeH="0" baseline="0" noProof="0">
              <a:ln>
                <a:noFill/>
              </a:ln>
              <a:solidFill>
                <a:srgbClr val="0057B2"/>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25" name="Straight Connector 24">
            <a:extLst>
              <a:ext uri="{FF2B5EF4-FFF2-40B4-BE49-F238E27FC236}">
                <a16:creationId xmlns:a16="http://schemas.microsoft.com/office/drawing/2014/main" id="{F06F4D60-0989-4854-B959-D9E025154141}"/>
              </a:ext>
            </a:extLst>
          </p:cNvPr>
          <p:cNvCxnSpPr>
            <a:cxnSpLocks/>
          </p:cNvCxnSpPr>
          <p:nvPr/>
        </p:nvCxnSpPr>
        <p:spPr bwMode="auto">
          <a:xfrm flipV="1">
            <a:off x="6930249" y="3447037"/>
            <a:ext cx="3740650" cy="3373"/>
          </a:xfrm>
          <a:prstGeom prst="line">
            <a:avLst/>
          </a:prstGeom>
          <a:solidFill>
            <a:schemeClr val="accent1"/>
          </a:solidFill>
          <a:ln w="19050" cap="flat" cmpd="sng" algn="ctr">
            <a:solidFill>
              <a:srgbClr val="0057B2"/>
            </a:solidFill>
            <a:prstDash val="solid"/>
            <a:round/>
            <a:headEnd type="none" w="med" len="med"/>
            <a:tailEnd type="none" w="med" len="med"/>
          </a:ln>
          <a:effectLst/>
        </p:spPr>
      </p:cxnSp>
      <p:grpSp>
        <p:nvGrpSpPr>
          <p:cNvPr id="27" name="Group 26">
            <a:extLst>
              <a:ext uri="{FF2B5EF4-FFF2-40B4-BE49-F238E27FC236}">
                <a16:creationId xmlns:a16="http://schemas.microsoft.com/office/drawing/2014/main" id="{DF54AFF3-D821-484A-8D72-99EA4EFF7E7A}"/>
              </a:ext>
            </a:extLst>
          </p:cNvPr>
          <p:cNvGrpSpPr/>
          <p:nvPr/>
        </p:nvGrpSpPr>
        <p:grpSpPr>
          <a:xfrm>
            <a:off x="853100" y="3112230"/>
            <a:ext cx="535157" cy="482726"/>
            <a:chOff x="9131300" y="4656138"/>
            <a:chExt cx="469900" cy="423862"/>
          </a:xfrm>
          <a:solidFill>
            <a:srgbClr val="F69654"/>
          </a:solidFill>
        </p:grpSpPr>
        <p:sp>
          <p:nvSpPr>
            <p:cNvPr id="28" name="Freeform 487">
              <a:extLst>
                <a:ext uri="{FF2B5EF4-FFF2-40B4-BE49-F238E27FC236}">
                  <a16:creationId xmlns:a16="http://schemas.microsoft.com/office/drawing/2014/main" id="{E98CC6F5-07B3-480B-9893-87C1BF77A9F2}"/>
                </a:ext>
              </a:extLst>
            </p:cNvPr>
            <p:cNvSpPr>
              <a:spLocks/>
            </p:cNvSpPr>
            <p:nvPr/>
          </p:nvSpPr>
          <p:spPr bwMode="auto">
            <a:xfrm>
              <a:off x="9131300" y="4656138"/>
              <a:ext cx="469900" cy="352425"/>
            </a:xfrm>
            <a:custGeom>
              <a:avLst/>
              <a:gdLst>
                <a:gd name="T0" fmla="*/ 171 w 228"/>
                <a:gd name="T1" fmla="*/ 49 h 171"/>
                <a:gd name="T2" fmla="*/ 211 w 228"/>
                <a:gd name="T3" fmla="*/ 49 h 171"/>
                <a:gd name="T4" fmla="*/ 181 w 228"/>
                <a:gd name="T5" fmla="*/ 79 h 171"/>
                <a:gd name="T6" fmla="*/ 181 w 228"/>
                <a:gd name="T7" fmla="*/ 86 h 171"/>
                <a:gd name="T8" fmla="*/ 185 w 228"/>
                <a:gd name="T9" fmla="*/ 87 h 171"/>
                <a:gd name="T10" fmla="*/ 188 w 228"/>
                <a:gd name="T11" fmla="*/ 86 h 171"/>
                <a:gd name="T12" fmla="*/ 227 w 228"/>
                <a:gd name="T13" fmla="*/ 48 h 171"/>
                <a:gd name="T14" fmla="*/ 228 w 228"/>
                <a:gd name="T15" fmla="*/ 44 h 171"/>
                <a:gd name="T16" fmla="*/ 227 w 228"/>
                <a:gd name="T17" fmla="*/ 41 h 171"/>
                <a:gd name="T18" fmla="*/ 188 w 228"/>
                <a:gd name="T19" fmla="*/ 2 h 171"/>
                <a:gd name="T20" fmla="*/ 181 w 228"/>
                <a:gd name="T21" fmla="*/ 2 h 171"/>
                <a:gd name="T22" fmla="*/ 181 w 228"/>
                <a:gd name="T23" fmla="*/ 9 h 171"/>
                <a:gd name="T24" fmla="*/ 211 w 228"/>
                <a:gd name="T25" fmla="*/ 39 h 171"/>
                <a:gd name="T26" fmla="*/ 171 w 228"/>
                <a:gd name="T27" fmla="*/ 39 h 171"/>
                <a:gd name="T28" fmla="*/ 107 w 228"/>
                <a:gd name="T29" fmla="*/ 103 h 171"/>
                <a:gd name="T30" fmla="*/ 107 w 228"/>
                <a:gd name="T31" fmla="*/ 107 h 171"/>
                <a:gd name="T32" fmla="*/ 53 w 228"/>
                <a:gd name="T33" fmla="*/ 161 h 171"/>
                <a:gd name="T34" fmla="*/ 5 w 228"/>
                <a:gd name="T35" fmla="*/ 161 h 171"/>
                <a:gd name="T36" fmla="*/ 0 w 228"/>
                <a:gd name="T37" fmla="*/ 166 h 171"/>
                <a:gd name="T38" fmla="*/ 5 w 228"/>
                <a:gd name="T39" fmla="*/ 171 h 171"/>
                <a:gd name="T40" fmla="*/ 53 w 228"/>
                <a:gd name="T41" fmla="*/ 171 h 171"/>
                <a:gd name="T42" fmla="*/ 117 w 228"/>
                <a:gd name="T43" fmla="*/ 107 h 171"/>
                <a:gd name="T44" fmla="*/ 117 w 228"/>
                <a:gd name="T45" fmla="*/ 103 h 171"/>
                <a:gd name="T46" fmla="*/ 171 w 228"/>
                <a:gd name="T47" fmla="*/ 4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8" h="171">
                  <a:moveTo>
                    <a:pt x="171" y="49"/>
                  </a:moveTo>
                  <a:cubicBezTo>
                    <a:pt x="211" y="49"/>
                    <a:pt x="211" y="49"/>
                    <a:pt x="211" y="49"/>
                  </a:cubicBezTo>
                  <a:cubicBezTo>
                    <a:pt x="181" y="79"/>
                    <a:pt x="181" y="79"/>
                    <a:pt x="181" y="79"/>
                  </a:cubicBezTo>
                  <a:cubicBezTo>
                    <a:pt x="180" y="81"/>
                    <a:pt x="180" y="84"/>
                    <a:pt x="181" y="86"/>
                  </a:cubicBezTo>
                  <a:cubicBezTo>
                    <a:pt x="182" y="87"/>
                    <a:pt x="184" y="87"/>
                    <a:pt x="185" y="87"/>
                  </a:cubicBezTo>
                  <a:cubicBezTo>
                    <a:pt x="186" y="87"/>
                    <a:pt x="187" y="87"/>
                    <a:pt x="188" y="86"/>
                  </a:cubicBezTo>
                  <a:cubicBezTo>
                    <a:pt x="227" y="48"/>
                    <a:pt x="227" y="48"/>
                    <a:pt x="227" y="48"/>
                  </a:cubicBezTo>
                  <a:cubicBezTo>
                    <a:pt x="228" y="47"/>
                    <a:pt x="228" y="45"/>
                    <a:pt x="228" y="44"/>
                  </a:cubicBezTo>
                  <a:cubicBezTo>
                    <a:pt x="228" y="43"/>
                    <a:pt x="228" y="42"/>
                    <a:pt x="227" y="41"/>
                  </a:cubicBezTo>
                  <a:cubicBezTo>
                    <a:pt x="188" y="2"/>
                    <a:pt x="188" y="2"/>
                    <a:pt x="188" y="2"/>
                  </a:cubicBezTo>
                  <a:cubicBezTo>
                    <a:pt x="187" y="0"/>
                    <a:pt x="183" y="0"/>
                    <a:pt x="181" y="2"/>
                  </a:cubicBezTo>
                  <a:cubicBezTo>
                    <a:pt x="180" y="4"/>
                    <a:pt x="180" y="7"/>
                    <a:pt x="181" y="9"/>
                  </a:cubicBezTo>
                  <a:cubicBezTo>
                    <a:pt x="211" y="39"/>
                    <a:pt x="211" y="39"/>
                    <a:pt x="211" y="39"/>
                  </a:cubicBezTo>
                  <a:cubicBezTo>
                    <a:pt x="171" y="39"/>
                    <a:pt x="171" y="39"/>
                    <a:pt x="171" y="39"/>
                  </a:cubicBezTo>
                  <a:cubicBezTo>
                    <a:pt x="136" y="39"/>
                    <a:pt x="107" y="68"/>
                    <a:pt x="107" y="103"/>
                  </a:cubicBezTo>
                  <a:cubicBezTo>
                    <a:pt x="107" y="107"/>
                    <a:pt x="107" y="107"/>
                    <a:pt x="107" y="107"/>
                  </a:cubicBezTo>
                  <a:cubicBezTo>
                    <a:pt x="107" y="137"/>
                    <a:pt x="83" y="161"/>
                    <a:pt x="53" y="161"/>
                  </a:cubicBezTo>
                  <a:cubicBezTo>
                    <a:pt x="5" y="161"/>
                    <a:pt x="5" y="161"/>
                    <a:pt x="5" y="161"/>
                  </a:cubicBezTo>
                  <a:cubicBezTo>
                    <a:pt x="2" y="161"/>
                    <a:pt x="0" y="163"/>
                    <a:pt x="0" y="166"/>
                  </a:cubicBezTo>
                  <a:cubicBezTo>
                    <a:pt x="0" y="169"/>
                    <a:pt x="2" y="171"/>
                    <a:pt x="5" y="171"/>
                  </a:cubicBezTo>
                  <a:cubicBezTo>
                    <a:pt x="53" y="171"/>
                    <a:pt x="53" y="171"/>
                    <a:pt x="53" y="171"/>
                  </a:cubicBezTo>
                  <a:cubicBezTo>
                    <a:pt x="88" y="171"/>
                    <a:pt x="117" y="142"/>
                    <a:pt x="117" y="107"/>
                  </a:cubicBezTo>
                  <a:cubicBezTo>
                    <a:pt x="117" y="103"/>
                    <a:pt x="117" y="103"/>
                    <a:pt x="117" y="103"/>
                  </a:cubicBezTo>
                  <a:cubicBezTo>
                    <a:pt x="117" y="73"/>
                    <a:pt x="141" y="49"/>
                    <a:pt x="171" y="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488">
              <a:extLst>
                <a:ext uri="{FF2B5EF4-FFF2-40B4-BE49-F238E27FC236}">
                  <a16:creationId xmlns:a16="http://schemas.microsoft.com/office/drawing/2014/main" id="{9F0BA702-DF71-4179-B197-BBD7B4ED0D8C}"/>
                </a:ext>
              </a:extLst>
            </p:cNvPr>
            <p:cNvSpPr>
              <a:spLocks/>
            </p:cNvSpPr>
            <p:nvPr/>
          </p:nvSpPr>
          <p:spPr bwMode="auto">
            <a:xfrm>
              <a:off x="9393238" y="4899025"/>
              <a:ext cx="207962" cy="180975"/>
            </a:xfrm>
            <a:custGeom>
              <a:avLst/>
              <a:gdLst>
                <a:gd name="T0" fmla="*/ 61 w 101"/>
                <a:gd name="T1" fmla="*/ 2 h 88"/>
                <a:gd name="T2" fmla="*/ 54 w 101"/>
                <a:gd name="T3" fmla="*/ 2 h 88"/>
                <a:gd name="T4" fmla="*/ 54 w 101"/>
                <a:gd name="T5" fmla="*/ 9 h 88"/>
                <a:gd name="T6" fmla="*/ 84 w 101"/>
                <a:gd name="T7" fmla="*/ 39 h 88"/>
                <a:gd name="T8" fmla="*/ 44 w 101"/>
                <a:gd name="T9" fmla="*/ 39 h 88"/>
                <a:gd name="T10" fmla="*/ 8 w 101"/>
                <a:gd name="T11" fmla="*/ 26 h 88"/>
                <a:gd name="T12" fmla="*/ 1 w 101"/>
                <a:gd name="T13" fmla="*/ 26 h 88"/>
                <a:gd name="T14" fmla="*/ 2 w 101"/>
                <a:gd name="T15" fmla="*/ 33 h 88"/>
                <a:gd name="T16" fmla="*/ 44 w 101"/>
                <a:gd name="T17" fmla="*/ 49 h 88"/>
                <a:gd name="T18" fmla="*/ 84 w 101"/>
                <a:gd name="T19" fmla="*/ 49 h 88"/>
                <a:gd name="T20" fmla="*/ 54 w 101"/>
                <a:gd name="T21" fmla="*/ 79 h 88"/>
                <a:gd name="T22" fmla="*/ 54 w 101"/>
                <a:gd name="T23" fmla="*/ 86 h 88"/>
                <a:gd name="T24" fmla="*/ 58 w 101"/>
                <a:gd name="T25" fmla="*/ 88 h 88"/>
                <a:gd name="T26" fmla="*/ 61 w 101"/>
                <a:gd name="T27" fmla="*/ 86 h 88"/>
                <a:gd name="T28" fmla="*/ 100 w 101"/>
                <a:gd name="T29" fmla="*/ 48 h 88"/>
                <a:gd name="T30" fmla="*/ 101 w 101"/>
                <a:gd name="T31" fmla="*/ 44 h 88"/>
                <a:gd name="T32" fmla="*/ 100 w 101"/>
                <a:gd name="T33" fmla="*/ 41 h 88"/>
                <a:gd name="T34" fmla="*/ 61 w 101"/>
                <a:gd name="T35"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88">
                  <a:moveTo>
                    <a:pt x="61" y="2"/>
                  </a:moveTo>
                  <a:cubicBezTo>
                    <a:pt x="60" y="0"/>
                    <a:pt x="56" y="0"/>
                    <a:pt x="54" y="2"/>
                  </a:cubicBezTo>
                  <a:cubicBezTo>
                    <a:pt x="53" y="4"/>
                    <a:pt x="53" y="7"/>
                    <a:pt x="54" y="9"/>
                  </a:cubicBezTo>
                  <a:cubicBezTo>
                    <a:pt x="84" y="39"/>
                    <a:pt x="84" y="39"/>
                    <a:pt x="84" y="39"/>
                  </a:cubicBezTo>
                  <a:cubicBezTo>
                    <a:pt x="44" y="39"/>
                    <a:pt x="44" y="39"/>
                    <a:pt x="44" y="39"/>
                  </a:cubicBezTo>
                  <a:cubicBezTo>
                    <a:pt x="31" y="39"/>
                    <a:pt x="18" y="35"/>
                    <a:pt x="8" y="26"/>
                  </a:cubicBezTo>
                  <a:cubicBezTo>
                    <a:pt x="6" y="24"/>
                    <a:pt x="3" y="24"/>
                    <a:pt x="1" y="26"/>
                  </a:cubicBezTo>
                  <a:cubicBezTo>
                    <a:pt x="0" y="28"/>
                    <a:pt x="0" y="32"/>
                    <a:pt x="2" y="33"/>
                  </a:cubicBezTo>
                  <a:cubicBezTo>
                    <a:pt x="13" y="44"/>
                    <a:pt x="28" y="49"/>
                    <a:pt x="44" y="49"/>
                  </a:cubicBezTo>
                  <a:cubicBezTo>
                    <a:pt x="84" y="49"/>
                    <a:pt x="84" y="49"/>
                    <a:pt x="84" y="49"/>
                  </a:cubicBezTo>
                  <a:cubicBezTo>
                    <a:pt x="54" y="79"/>
                    <a:pt x="54" y="79"/>
                    <a:pt x="54" y="79"/>
                  </a:cubicBezTo>
                  <a:cubicBezTo>
                    <a:pt x="53" y="81"/>
                    <a:pt x="53" y="84"/>
                    <a:pt x="54" y="86"/>
                  </a:cubicBezTo>
                  <a:cubicBezTo>
                    <a:pt x="55" y="87"/>
                    <a:pt x="57" y="88"/>
                    <a:pt x="58" y="88"/>
                  </a:cubicBezTo>
                  <a:cubicBezTo>
                    <a:pt x="59" y="88"/>
                    <a:pt x="60" y="87"/>
                    <a:pt x="61" y="86"/>
                  </a:cubicBezTo>
                  <a:cubicBezTo>
                    <a:pt x="100" y="48"/>
                    <a:pt x="100" y="48"/>
                    <a:pt x="100" y="48"/>
                  </a:cubicBezTo>
                  <a:cubicBezTo>
                    <a:pt x="101" y="47"/>
                    <a:pt x="101" y="46"/>
                    <a:pt x="101" y="44"/>
                  </a:cubicBezTo>
                  <a:cubicBezTo>
                    <a:pt x="101" y="43"/>
                    <a:pt x="101" y="42"/>
                    <a:pt x="100" y="41"/>
                  </a:cubicBezTo>
                  <a:lnTo>
                    <a:pt x="61"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sp>
          <p:nvSpPr>
            <p:cNvPr id="30" name="Freeform 489">
              <a:extLst>
                <a:ext uri="{FF2B5EF4-FFF2-40B4-BE49-F238E27FC236}">
                  <a16:creationId xmlns:a16="http://schemas.microsoft.com/office/drawing/2014/main" id="{8C9CDC76-CE00-44AB-AA55-B3639D34E820}"/>
                </a:ext>
              </a:extLst>
            </p:cNvPr>
            <p:cNvSpPr>
              <a:spLocks/>
            </p:cNvSpPr>
            <p:nvPr/>
          </p:nvSpPr>
          <p:spPr bwMode="auto">
            <a:xfrm>
              <a:off x="9131300" y="4727575"/>
              <a:ext cx="200025" cy="52388"/>
            </a:xfrm>
            <a:custGeom>
              <a:avLst/>
              <a:gdLst>
                <a:gd name="T0" fmla="*/ 5 w 97"/>
                <a:gd name="T1" fmla="*/ 10 h 25"/>
                <a:gd name="T2" fmla="*/ 53 w 97"/>
                <a:gd name="T3" fmla="*/ 10 h 25"/>
                <a:gd name="T4" fmla="*/ 88 w 97"/>
                <a:gd name="T5" fmla="*/ 24 h 25"/>
                <a:gd name="T6" fmla="*/ 92 w 97"/>
                <a:gd name="T7" fmla="*/ 25 h 25"/>
                <a:gd name="T8" fmla="*/ 95 w 97"/>
                <a:gd name="T9" fmla="*/ 23 h 25"/>
                <a:gd name="T10" fmla="*/ 95 w 97"/>
                <a:gd name="T11" fmla="*/ 16 h 25"/>
                <a:gd name="T12" fmla="*/ 53 w 97"/>
                <a:gd name="T13" fmla="*/ 0 h 25"/>
                <a:gd name="T14" fmla="*/ 5 w 97"/>
                <a:gd name="T15" fmla="*/ 0 h 25"/>
                <a:gd name="T16" fmla="*/ 0 w 97"/>
                <a:gd name="T17" fmla="*/ 5 h 25"/>
                <a:gd name="T18" fmla="*/ 5 w 97"/>
                <a:gd name="T19"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5">
                  <a:moveTo>
                    <a:pt x="5" y="10"/>
                  </a:moveTo>
                  <a:cubicBezTo>
                    <a:pt x="53" y="10"/>
                    <a:pt x="53" y="10"/>
                    <a:pt x="53" y="10"/>
                  </a:cubicBezTo>
                  <a:cubicBezTo>
                    <a:pt x="66" y="10"/>
                    <a:pt x="78" y="15"/>
                    <a:pt x="88" y="24"/>
                  </a:cubicBezTo>
                  <a:cubicBezTo>
                    <a:pt x="89" y="24"/>
                    <a:pt x="90" y="25"/>
                    <a:pt x="92" y="25"/>
                  </a:cubicBezTo>
                  <a:cubicBezTo>
                    <a:pt x="93" y="25"/>
                    <a:pt x="94" y="24"/>
                    <a:pt x="95" y="23"/>
                  </a:cubicBezTo>
                  <a:cubicBezTo>
                    <a:pt x="97" y="21"/>
                    <a:pt x="97" y="18"/>
                    <a:pt x="95" y="16"/>
                  </a:cubicBezTo>
                  <a:cubicBezTo>
                    <a:pt x="83" y="6"/>
                    <a:pt x="68" y="0"/>
                    <a:pt x="53" y="0"/>
                  </a:cubicBezTo>
                  <a:cubicBezTo>
                    <a:pt x="5" y="0"/>
                    <a:pt x="5" y="0"/>
                    <a:pt x="5" y="0"/>
                  </a:cubicBezTo>
                  <a:cubicBezTo>
                    <a:pt x="2" y="0"/>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grpSp>
      <p:sp>
        <p:nvSpPr>
          <p:cNvPr id="38" name="Freeform 875">
            <a:extLst>
              <a:ext uri="{FF2B5EF4-FFF2-40B4-BE49-F238E27FC236}">
                <a16:creationId xmlns:a16="http://schemas.microsoft.com/office/drawing/2014/main" id="{03C47ABF-B41C-4EDB-B6CF-AE9DE499DB02}"/>
              </a:ext>
            </a:extLst>
          </p:cNvPr>
          <p:cNvSpPr>
            <a:spLocks noEditPoints="1"/>
          </p:cNvSpPr>
          <p:nvPr/>
        </p:nvSpPr>
        <p:spPr bwMode="auto">
          <a:xfrm>
            <a:off x="6386884" y="3012962"/>
            <a:ext cx="429145" cy="609386"/>
          </a:xfrm>
          <a:custGeom>
            <a:avLst/>
            <a:gdLst>
              <a:gd name="T0" fmla="*/ 226 w 226"/>
              <a:gd name="T1" fmla="*/ 167 h 321"/>
              <a:gd name="T2" fmla="*/ 169 w 226"/>
              <a:gd name="T3" fmla="*/ 69 h 321"/>
              <a:gd name="T4" fmla="*/ 181 w 226"/>
              <a:gd name="T5" fmla="*/ 57 h 321"/>
              <a:gd name="T6" fmla="*/ 181 w 226"/>
              <a:gd name="T7" fmla="*/ 42 h 321"/>
              <a:gd name="T8" fmla="*/ 173 w 226"/>
              <a:gd name="T9" fmla="*/ 35 h 321"/>
              <a:gd name="T10" fmla="*/ 181 w 226"/>
              <a:gd name="T11" fmla="*/ 27 h 321"/>
              <a:gd name="T12" fmla="*/ 181 w 226"/>
              <a:gd name="T13" fmla="*/ 12 h 321"/>
              <a:gd name="T14" fmla="*/ 173 w 226"/>
              <a:gd name="T15" fmla="*/ 4 h 321"/>
              <a:gd name="T16" fmla="*/ 158 w 226"/>
              <a:gd name="T17" fmla="*/ 4 h 321"/>
              <a:gd name="T18" fmla="*/ 150 w 226"/>
              <a:gd name="T19" fmla="*/ 12 h 321"/>
              <a:gd name="T20" fmla="*/ 143 w 226"/>
              <a:gd name="T21" fmla="*/ 4 h 321"/>
              <a:gd name="T22" fmla="*/ 128 w 226"/>
              <a:gd name="T23" fmla="*/ 4 h 321"/>
              <a:gd name="T24" fmla="*/ 37 w 226"/>
              <a:gd name="T25" fmla="*/ 95 h 321"/>
              <a:gd name="T26" fmla="*/ 37 w 226"/>
              <a:gd name="T27" fmla="*/ 110 h 321"/>
              <a:gd name="T28" fmla="*/ 75 w 226"/>
              <a:gd name="T29" fmla="*/ 148 h 321"/>
              <a:gd name="T30" fmla="*/ 82 w 226"/>
              <a:gd name="T31" fmla="*/ 151 h 321"/>
              <a:gd name="T32" fmla="*/ 82 w 226"/>
              <a:gd name="T33" fmla="*/ 151 h 321"/>
              <a:gd name="T34" fmla="*/ 90 w 226"/>
              <a:gd name="T35" fmla="*/ 148 h 321"/>
              <a:gd name="T36" fmla="*/ 119 w 226"/>
              <a:gd name="T37" fmla="*/ 119 h 321"/>
              <a:gd name="T38" fmla="*/ 152 w 226"/>
              <a:gd name="T39" fmla="*/ 161 h 321"/>
              <a:gd name="T40" fmla="*/ 109 w 226"/>
              <a:gd name="T41" fmla="*/ 204 h 321"/>
              <a:gd name="T42" fmla="*/ 98 w 226"/>
              <a:gd name="T43" fmla="*/ 215 h 321"/>
              <a:gd name="T44" fmla="*/ 109 w 226"/>
              <a:gd name="T45" fmla="*/ 225 h 321"/>
              <a:gd name="T46" fmla="*/ 173 w 226"/>
              <a:gd name="T47" fmla="*/ 161 h 321"/>
              <a:gd name="T48" fmla="*/ 136 w 226"/>
              <a:gd name="T49" fmla="*/ 102 h 321"/>
              <a:gd name="T50" fmla="*/ 153 w 226"/>
              <a:gd name="T51" fmla="*/ 85 h 321"/>
              <a:gd name="T52" fmla="*/ 155 w 226"/>
              <a:gd name="T53" fmla="*/ 86 h 321"/>
              <a:gd name="T54" fmla="*/ 205 w 226"/>
              <a:gd name="T55" fmla="*/ 167 h 321"/>
              <a:gd name="T56" fmla="*/ 129 w 226"/>
              <a:gd name="T57" fmla="*/ 257 h 321"/>
              <a:gd name="T58" fmla="*/ 120 w 226"/>
              <a:gd name="T59" fmla="*/ 266 h 321"/>
              <a:gd name="T60" fmla="*/ 126 w 226"/>
              <a:gd name="T61" fmla="*/ 278 h 321"/>
              <a:gd name="T62" fmla="*/ 147 w 226"/>
              <a:gd name="T63" fmla="*/ 300 h 321"/>
              <a:gd name="T64" fmla="*/ 70 w 226"/>
              <a:gd name="T65" fmla="*/ 300 h 321"/>
              <a:gd name="T66" fmla="*/ 82 w 226"/>
              <a:gd name="T67" fmla="*/ 288 h 321"/>
              <a:gd name="T68" fmla="*/ 88 w 226"/>
              <a:gd name="T69" fmla="*/ 277 h 321"/>
              <a:gd name="T70" fmla="*/ 80 w 226"/>
              <a:gd name="T71" fmla="*/ 268 h 321"/>
              <a:gd name="T72" fmla="*/ 22 w 226"/>
              <a:gd name="T73" fmla="*/ 211 h 321"/>
              <a:gd name="T74" fmla="*/ 8 w 226"/>
              <a:gd name="T75" fmla="*/ 205 h 321"/>
              <a:gd name="T76" fmla="*/ 2 w 226"/>
              <a:gd name="T77" fmla="*/ 219 h 321"/>
              <a:gd name="T78" fmla="*/ 56 w 226"/>
              <a:gd name="T79" fmla="*/ 282 h 321"/>
              <a:gd name="T80" fmla="*/ 45 w 226"/>
              <a:gd name="T81" fmla="*/ 309 h 321"/>
              <a:gd name="T82" fmla="*/ 47 w 226"/>
              <a:gd name="T83" fmla="*/ 317 h 321"/>
              <a:gd name="T84" fmla="*/ 56 w 226"/>
              <a:gd name="T85" fmla="*/ 321 h 321"/>
              <a:gd name="T86" fmla="*/ 162 w 226"/>
              <a:gd name="T87" fmla="*/ 321 h 321"/>
              <a:gd name="T88" fmla="*/ 171 w 226"/>
              <a:gd name="T89" fmla="*/ 317 h 321"/>
              <a:gd name="T90" fmla="*/ 173 w 226"/>
              <a:gd name="T91" fmla="*/ 309 h 321"/>
              <a:gd name="T92" fmla="*/ 154 w 226"/>
              <a:gd name="T93" fmla="*/ 273 h 321"/>
              <a:gd name="T94" fmla="*/ 226 w 226"/>
              <a:gd name="T95" fmla="*/ 167 h 321"/>
              <a:gd name="T96" fmla="*/ 82 w 226"/>
              <a:gd name="T97" fmla="*/ 126 h 321"/>
              <a:gd name="T98" fmla="*/ 60 w 226"/>
              <a:gd name="T99" fmla="*/ 103 h 321"/>
              <a:gd name="T100" fmla="*/ 135 w 226"/>
              <a:gd name="T101" fmla="*/ 27 h 321"/>
              <a:gd name="T102" fmla="*/ 158 w 226"/>
              <a:gd name="T103" fmla="*/ 50 h 321"/>
              <a:gd name="T104" fmla="*/ 82 w 226"/>
              <a:gd name="T105" fmla="*/ 1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 h="321">
                <a:moveTo>
                  <a:pt x="226" y="167"/>
                </a:moveTo>
                <a:cubicBezTo>
                  <a:pt x="226" y="126"/>
                  <a:pt x="205" y="89"/>
                  <a:pt x="169" y="69"/>
                </a:cubicBezTo>
                <a:cubicBezTo>
                  <a:pt x="181" y="57"/>
                  <a:pt x="181" y="57"/>
                  <a:pt x="181" y="57"/>
                </a:cubicBezTo>
                <a:cubicBezTo>
                  <a:pt x="185" y="53"/>
                  <a:pt x="185" y="46"/>
                  <a:pt x="181" y="42"/>
                </a:cubicBezTo>
                <a:cubicBezTo>
                  <a:pt x="173" y="35"/>
                  <a:pt x="173" y="35"/>
                  <a:pt x="173" y="35"/>
                </a:cubicBezTo>
                <a:cubicBezTo>
                  <a:pt x="181" y="27"/>
                  <a:pt x="181" y="27"/>
                  <a:pt x="181" y="27"/>
                </a:cubicBezTo>
                <a:cubicBezTo>
                  <a:pt x="185" y="23"/>
                  <a:pt x="185" y="16"/>
                  <a:pt x="181" y="12"/>
                </a:cubicBezTo>
                <a:cubicBezTo>
                  <a:pt x="173" y="4"/>
                  <a:pt x="173" y="4"/>
                  <a:pt x="173" y="4"/>
                </a:cubicBezTo>
                <a:cubicBezTo>
                  <a:pt x="169" y="0"/>
                  <a:pt x="162" y="0"/>
                  <a:pt x="158" y="4"/>
                </a:cubicBezTo>
                <a:cubicBezTo>
                  <a:pt x="150" y="12"/>
                  <a:pt x="150" y="12"/>
                  <a:pt x="150" y="12"/>
                </a:cubicBezTo>
                <a:cubicBezTo>
                  <a:pt x="143" y="4"/>
                  <a:pt x="143" y="4"/>
                  <a:pt x="143" y="4"/>
                </a:cubicBezTo>
                <a:cubicBezTo>
                  <a:pt x="139" y="0"/>
                  <a:pt x="132" y="0"/>
                  <a:pt x="128" y="4"/>
                </a:cubicBezTo>
                <a:cubicBezTo>
                  <a:pt x="37" y="95"/>
                  <a:pt x="37" y="95"/>
                  <a:pt x="37" y="95"/>
                </a:cubicBezTo>
                <a:cubicBezTo>
                  <a:pt x="33" y="99"/>
                  <a:pt x="33" y="106"/>
                  <a:pt x="37" y="110"/>
                </a:cubicBezTo>
                <a:cubicBezTo>
                  <a:pt x="75" y="148"/>
                  <a:pt x="75" y="148"/>
                  <a:pt x="75" y="148"/>
                </a:cubicBezTo>
                <a:cubicBezTo>
                  <a:pt x="77" y="150"/>
                  <a:pt x="79" y="151"/>
                  <a:pt x="82" y="151"/>
                </a:cubicBezTo>
                <a:cubicBezTo>
                  <a:pt x="82" y="151"/>
                  <a:pt x="82" y="151"/>
                  <a:pt x="82" y="151"/>
                </a:cubicBezTo>
                <a:cubicBezTo>
                  <a:pt x="85" y="151"/>
                  <a:pt x="88" y="150"/>
                  <a:pt x="90" y="148"/>
                </a:cubicBezTo>
                <a:cubicBezTo>
                  <a:pt x="119" y="119"/>
                  <a:pt x="119" y="119"/>
                  <a:pt x="119" y="119"/>
                </a:cubicBezTo>
                <a:cubicBezTo>
                  <a:pt x="139" y="124"/>
                  <a:pt x="152" y="141"/>
                  <a:pt x="152" y="161"/>
                </a:cubicBezTo>
                <a:cubicBezTo>
                  <a:pt x="152" y="186"/>
                  <a:pt x="134" y="204"/>
                  <a:pt x="109" y="204"/>
                </a:cubicBezTo>
                <a:cubicBezTo>
                  <a:pt x="103" y="204"/>
                  <a:pt x="98" y="209"/>
                  <a:pt x="98" y="215"/>
                </a:cubicBezTo>
                <a:cubicBezTo>
                  <a:pt x="98" y="221"/>
                  <a:pt x="103" y="225"/>
                  <a:pt x="109" y="225"/>
                </a:cubicBezTo>
                <a:cubicBezTo>
                  <a:pt x="145" y="225"/>
                  <a:pt x="173" y="198"/>
                  <a:pt x="173" y="161"/>
                </a:cubicBezTo>
                <a:cubicBezTo>
                  <a:pt x="173" y="135"/>
                  <a:pt x="158" y="113"/>
                  <a:pt x="136" y="102"/>
                </a:cubicBezTo>
                <a:cubicBezTo>
                  <a:pt x="153" y="85"/>
                  <a:pt x="153" y="85"/>
                  <a:pt x="153" y="85"/>
                </a:cubicBezTo>
                <a:cubicBezTo>
                  <a:pt x="154" y="85"/>
                  <a:pt x="155" y="86"/>
                  <a:pt x="155" y="86"/>
                </a:cubicBezTo>
                <a:cubicBezTo>
                  <a:pt x="186" y="101"/>
                  <a:pt x="205" y="132"/>
                  <a:pt x="205" y="167"/>
                </a:cubicBezTo>
                <a:cubicBezTo>
                  <a:pt x="205" y="212"/>
                  <a:pt x="172" y="251"/>
                  <a:pt x="129" y="257"/>
                </a:cubicBezTo>
                <a:cubicBezTo>
                  <a:pt x="124" y="258"/>
                  <a:pt x="121" y="262"/>
                  <a:pt x="120" y="266"/>
                </a:cubicBezTo>
                <a:cubicBezTo>
                  <a:pt x="119" y="271"/>
                  <a:pt x="121" y="275"/>
                  <a:pt x="126" y="278"/>
                </a:cubicBezTo>
                <a:cubicBezTo>
                  <a:pt x="134" y="282"/>
                  <a:pt x="142" y="291"/>
                  <a:pt x="147" y="300"/>
                </a:cubicBezTo>
                <a:cubicBezTo>
                  <a:pt x="70" y="300"/>
                  <a:pt x="70" y="300"/>
                  <a:pt x="70" y="300"/>
                </a:cubicBezTo>
                <a:cubicBezTo>
                  <a:pt x="73" y="295"/>
                  <a:pt x="77" y="291"/>
                  <a:pt x="82" y="288"/>
                </a:cubicBezTo>
                <a:cubicBezTo>
                  <a:pt x="86" y="286"/>
                  <a:pt x="88" y="281"/>
                  <a:pt x="88" y="277"/>
                </a:cubicBezTo>
                <a:cubicBezTo>
                  <a:pt x="87" y="273"/>
                  <a:pt x="84" y="269"/>
                  <a:pt x="80" y="268"/>
                </a:cubicBezTo>
                <a:cubicBezTo>
                  <a:pt x="55" y="262"/>
                  <a:pt x="34" y="241"/>
                  <a:pt x="22" y="211"/>
                </a:cubicBezTo>
                <a:cubicBezTo>
                  <a:pt x="20" y="206"/>
                  <a:pt x="14" y="203"/>
                  <a:pt x="8" y="205"/>
                </a:cubicBezTo>
                <a:cubicBezTo>
                  <a:pt x="3" y="207"/>
                  <a:pt x="0" y="213"/>
                  <a:pt x="2" y="219"/>
                </a:cubicBezTo>
                <a:cubicBezTo>
                  <a:pt x="14" y="248"/>
                  <a:pt x="33" y="271"/>
                  <a:pt x="56" y="282"/>
                </a:cubicBezTo>
                <a:cubicBezTo>
                  <a:pt x="51" y="289"/>
                  <a:pt x="47" y="298"/>
                  <a:pt x="45" y="309"/>
                </a:cubicBezTo>
                <a:cubicBezTo>
                  <a:pt x="45" y="312"/>
                  <a:pt x="45" y="315"/>
                  <a:pt x="47" y="317"/>
                </a:cubicBezTo>
                <a:cubicBezTo>
                  <a:pt x="49" y="320"/>
                  <a:pt x="52" y="321"/>
                  <a:pt x="56" y="321"/>
                </a:cubicBezTo>
                <a:cubicBezTo>
                  <a:pt x="162" y="321"/>
                  <a:pt x="162" y="321"/>
                  <a:pt x="162" y="321"/>
                </a:cubicBezTo>
                <a:cubicBezTo>
                  <a:pt x="166" y="321"/>
                  <a:pt x="169" y="320"/>
                  <a:pt x="171" y="317"/>
                </a:cubicBezTo>
                <a:cubicBezTo>
                  <a:pt x="173" y="315"/>
                  <a:pt x="173" y="312"/>
                  <a:pt x="173" y="309"/>
                </a:cubicBezTo>
                <a:cubicBezTo>
                  <a:pt x="170" y="296"/>
                  <a:pt x="163" y="283"/>
                  <a:pt x="154" y="273"/>
                </a:cubicBezTo>
                <a:cubicBezTo>
                  <a:pt x="196" y="257"/>
                  <a:pt x="226" y="214"/>
                  <a:pt x="226" y="167"/>
                </a:cubicBezTo>
                <a:close/>
                <a:moveTo>
                  <a:pt x="82" y="126"/>
                </a:moveTo>
                <a:cubicBezTo>
                  <a:pt x="60" y="103"/>
                  <a:pt x="60" y="103"/>
                  <a:pt x="60" y="103"/>
                </a:cubicBezTo>
                <a:cubicBezTo>
                  <a:pt x="135" y="27"/>
                  <a:pt x="135" y="27"/>
                  <a:pt x="135" y="27"/>
                </a:cubicBezTo>
                <a:cubicBezTo>
                  <a:pt x="158" y="50"/>
                  <a:pt x="158" y="50"/>
                  <a:pt x="158" y="50"/>
                </a:cubicBezTo>
                <a:lnTo>
                  <a:pt x="82" y="126"/>
                </a:lnTo>
                <a:close/>
              </a:path>
            </a:pathLst>
          </a:custGeom>
          <a:solidFill>
            <a:srgbClr val="F696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2130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1BEF376-708C-4B8B-9A95-58B06FE97C65}"/>
              </a:ext>
            </a:extLst>
          </p:cNvPr>
          <p:cNvSpPr txBox="1">
            <a:spLocks/>
          </p:cNvSpPr>
          <p:nvPr/>
        </p:nvSpPr>
        <p:spPr>
          <a:xfrm>
            <a:off x="0" y="-51674"/>
            <a:ext cx="12192000" cy="499437"/>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wrap="square" lIns="274320" tIns="0" bIns="0" anchor="ctr"/>
          <a:lstStyle>
            <a:lvl1pPr algn="l" rtl="0" eaLnBrk="0" fontAlgn="base" hangingPunct="0">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55 National Critical Functions | NCF Set</a:t>
            </a:r>
          </a:p>
        </p:txBody>
      </p:sp>
      <p:sp>
        <p:nvSpPr>
          <p:cNvPr id="7" name="Rectangle 6">
            <a:extLst>
              <a:ext uri="{FF2B5EF4-FFF2-40B4-BE49-F238E27FC236}">
                <a16:creationId xmlns:a16="http://schemas.microsoft.com/office/drawing/2014/main" id="{F731AA6C-96E7-4762-BBC8-334AF1D0E24A}"/>
              </a:ext>
            </a:extLst>
          </p:cNvPr>
          <p:cNvSpPr/>
          <p:nvPr/>
        </p:nvSpPr>
        <p:spPr bwMode="auto">
          <a:xfrm>
            <a:off x="2938091" y="695423"/>
            <a:ext cx="2768737" cy="5575655"/>
          </a:xfrm>
          <a:prstGeom prst="rect">
            <a:avLst/>
          </a:prstGeom>
          <a:solidFill>
            <a:srgbClr val="F7F7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33DEE1DC-276A-4EC8-BF9F-FFB02AFCF063}"/>
              </a:ext>
            </a:extLst>
          </p:cNvPr>
          <p:cNvSpPr/>
          <p:nvPr/>
        </p:nvSpPr>
        <p:spPr bwMode="auto">
          <a:xfrm>
            <a:off x="87446" y="695423"/>
            <a:ext cx="2768737" cy="5575655"/>
          </a:xfrm>
          <a:prstGeom prst="rect">
            <a:avLst/>
          </a:prstGeom>
          <a:solidFill>
            <a:srgbClr val="F7F7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8A55FFB8-AEF9-4759-97B5-0BEF183D6E8A}"/>
              </a:ext>
            </a:extLst>
          </p:cNvPr>
          <p:cNvSpPr/>
          <p:nvPr/>
        </p:nvSpPr>
        <p:spPr bwMode="auto">
          <a:xfrm>
            <a:off x="5793173" y="695423"/>
            <a:ext cx="3451261" cy="5589135"/>
          </a:xfrm>
          <a:prstGeom prst="rect">
            <a:avLst/>
          </a:prstGeom>
          <a:solidFill>
            <a:srgbClr val="F7F7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12FCF9AD-9B1D-47D5-A85B-B425722D97E7}"/>
              </a:ext>
            </a:extLst>
          </p:cNvPr>
          <p:cNvSpPr txBox="1"/>
          <p:nvPr/>
        </p:nvSpPr>
        <p:spPr>
          <a:xfrm>
            <a:off x="9326342" y="681630"/>
            <a:ext cx="119240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SUPPLY</a:t>
            </a:r>
          </a:p>
        </p:txBody>
      </p:sp>
      <p:sp>
        <p:nvSpPr>
          <p:cNvPr id="42" name="Rectangle 41">
            <a:extLst>
              <a:ext uri="{FF2B5EF4-FFF2-40B4-BE49-F238E27FC236}">
                <a16:creationId xmlns:a16="http://schemas.microsoft.com/office/drawing/2014/main" id="{0E7284B1-070F-45ED-A253-63E2371C22BC}"/>
              </a:ext>
            </a:extLst>
          </p:cNvPr>
          <p:cNvSpPr/>
          <p:nvPr/>
        </p:nvSpPr>
        <p:spPr bwMode="auto">
          <a:xfrm>
            <a:off x="9326342" y="695423"/>
            <a:ext cx="2744681" cy="5589135"/>
          </a:xfrm>
          <a:prstGeom prst="rect">
            <a:avLst/>
          </a:prstGeom>
          <a:solidFill>
            <a:srgbClr val="F7F7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Rectangle 39">
            <a:extLst>
              <a:ext uri="{FF2B5EF4-FFF2-40B4-BE49-F238E27FC236}">
                <a16:creationId xmlns:a16="http://schemas.microsoft.com/office/drawing/2014/main" id="{972BF229-7062-4EFD-8885-1BD2280EEFB3}"/>
              </a:ext>
            </a:extLst>
          </p:cNvPr>
          <p:cNvSpPr/>
          <p:nvPr/>
        </p:nvSpPr>
        <p:spPr bwMode="auto">
          <a:xfrm>
            <a:off x="120975" y="673199"/>
            <a:ext cx="2723635" cy="386795"/>
          </a:xfrm>
          <a:prstGeom prst="rect">
            <a:avLst/>
          </a:prstGeom>
          <a:solidFill>
            <a:srgbClr val="0045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a:extLst>
              <a:ext uri="{FF2B5EF4-FFF2-40B4-BE49-F238E27FC236}">
                <a16:creationId xmlns:a16="http://schemas.microsoft.com/office/drawing/2014/main" id="{5E7BCAA9-BBDB-4C50-9E3D-A3A371DED63C}"/>
              </a:ext>
            </a:extLst>
          </p:cNvPr>
          <p:cNvSpPr/>
          <p:nvPr/>
        </p:nvSpPr>
        <p:spPr bwMode="auto">
          <a:xfrm>
            <a:off x="2934054" y="673199"/>
            <a:ext cx="2768737" cy="392493"/>
          </a:xfrm>
          <a:prstGeom prst="rect">
            <a:avLst/>
          </a:prstGeom>
          <a:solidFill>
            <a:srgbClr val="0051A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Rectangle 43">
            <a:extLst>
              <a:ext uri="{FF2B5EF4-FFF2-40B4-BE49-F238E27FC236}">
                <a16:creationId xmlns:a16="http://schemas.microsoft.com/office/drawing/2014/main" id="{BD4E99F6-43FB-46A3-94A9-F3B2596BBEDE}"/>
              </a:ext>
            </a:extLst>
          </p:cNvPr>
          <p:cNvSpPr/>
          <p:nvPr/>
        </p:nvSpPr>
        <p:spPr bwMode="auto">
          <a:xfrm>
            <a:off x="5802646" y="678897"/>
            <a:ext cx="3451261" cy="386795"/>
          </a:xfrm>
          <a:prstGeom prst="rect">
            <a:avLst/>
          </a:prstGeom>
          <a:solidFill>
            <a:srgbClr val="0057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B6B26E5F-D979-4C83-AEAA-11FA96C13B3D}"/>
              </a:ext>
            </a:extLst>
          </p:cNvPr>
          <p:cNvSpPr/>
          <p:nvPr/>
        </p:nvSpPr>
        <p:spPr bwMode="auto">
          <a:xfrm>
            <a:off x="9330779" y="695423"/>
            <a:ext cx="2723635" cy="379195"/>
          </a:xfrm>
          <a:prstGeom prst="rect">
            <a:avLst/>
          </a:prstGeom>
          <a:solidFill>
            <a:srgbClr val="0066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8" name="Rectangle 47">
            <a:extLst>
              <a:ext uri="{FF2B5EF4-FFF2-40B4-BE49-F238E27FC236}">
                <a16:creationId xmlns:a16="http://schemas.microsoft.com/office/drawing/2014/main" id="{DFEAA419-4E71-4971-A881-D750935B5997}"/>
              </a:ext>
            </a:extLst>
          </p:cNvPr>
          <p:cNvSpPr/>
          <p:nvPr/>
        </p:nvSpPr>
        <p:spPr>
          <a:xfrm>
            <a:off x="94374" y="1096748"/>
            <a:ext cx="2742935" cy="3147015"/>
          </a:xfrm>
          <a:prstGeom prst="rect">
            <a:avLst/>
          </a:prstGeom>
        </p:spPr>
        <p:txBody>
          <a:bodyPr wrap="square">
            <a:spAutoFit/>
          </a:bodyPr>
          <a:lstStyle/>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Operate Core Network</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Cable Access Network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Internet Based Content, Information, and Communication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Internet Routing, Access and Connection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Positioning, Navigation, and Timing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Radio Broadcast Access Network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Satellite Access Network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Wireless Access Network Services</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Wireline Access Network Services</a:t>
            </a:r>
          </a:p>
        </p:txBody>
      </p:sp>
      <p:sp>
        <p:nvSpPr>
          <p:cNvPr id="52" name="Rectangle 51">
            <a:extLst>
              <a:ext uri="{FF2B5EF4-FFF2-40B4-BE49-F238E27FC236}">
                <a16:creationId xmlns:a16="http://schemas.microsoft.com/office/drawing/2014/main" id="{21E02A93-BD4D-41DD-9540-7719F4CAF6F5}"/>
              </a:ext>
            </a:extLst>
          </p:cNvPr>
          <p:cNvSpPr/>
          <p:nvPr/>
        </p:nvSpPr>
        <p:spPr>
          <a:xfrm>
            <a:off x="2947491" y="1110180"/>
            <a:ext cx="2739609" cy="2177519"/>
          </a:xfrm>
          <a:prstGeom prst="rect">
            <a:avLst/>
          </a:prstGeom>
        </p:spPr>
        <p:txBody>
          <a:bodyPr wrap="square">
            <a:spAutoFit/>
          </a:bodyPr>
          <a:lstStyle/>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Distribute Electricity</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Maintain Supply Chains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Transmit Electricity</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Transport Cargo and Passengers by Air</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Transport Cargo and Passengers by Rail</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Transport Cargo and Passengers by Road</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Transport Cargo and Passengers by Vessel</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Transport Materials by Pipeline</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Transport Passengers by Mass Transit</a:t>
            </a:r>
          </a:p>
        </p:txBody>
      </p:sp>
      <p:sp>
        <p:nvSpPr>
          <p:cNvPr id="55" name="Rectangle 54">
            <a:extLst>
              <a:ext uri="{FF2B5EF4-FFF2-40B4-BE49-F238E27FC236}">
                <a16:creationId xmlns:a16="http://schemas.microsoft.com/office/drawing/2014/main" id="{8C96ACD7-F50F-44F2-BC3B-DDF1F8BD7ACD}"/>
              </a:ext>
            </a:extLst>
          </p:cNvPr>
          <p:cNvSpPr/>
          <p:nvPr/>
        </p:nvSpPr>
        <p:spPr>
          <a:xfrm>
            <a:off x="5786347" y="1094516"/>
            <a:ext cx="3547344" cy="5178341"/>
          </a:xfrm>
          <a:prstGeom prst="rect">
            <a:avLst/>
          </a:prstGeom>
        </p:spPr>
        <p:txBody>
          <a:bodyPr wrap="square">
            <a:spAutoFit/>
          </a:bodyPr>
          <a:lstStyle/>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Conduct Elections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Develop and Maintain Public Works and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Educate and Train</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Enforce Law</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Maintain Access to Medical Records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Manage Hazardous Materials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Manage Wastewater</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Operate Government</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Perform Cyber Incident </a:t>
            </a:r>
            <a:b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Management Capabilities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Prepare For and Manage Emergencies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Preserve Constitutional Rights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Protect Sensitive Information</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and Maintain Infrastructure </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Capital Markets and Investment Activities </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Consumer and Commercial Banking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4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Funding and Liquidity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Identity Management and Associated Trust Support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Insurance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Medical Care</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Payment, Clearing, and Settlement Services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Public Safety</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Wholesale Funding</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Store Fuel and Maintain Reserves</a:t>
            </a:r>
          </a:p>
          <a:p>
            <a:pPr marL="171450" marR="0" lvl="0" indent="-171450" algn="l" defTabSz="914400" rtl="0" eaLnBrk="0" fontAlgn="base" latinLnBrk="0" hangingPunct="0">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Support Community Health</a:t>
            </a:r>
          </a:p>
        </p:txBody>
      </p:sp>
      <p:sp>
        <p:nvSpPr>
          <p:cNvPr id="56" name="TextBox 55">
            <a:extLst>
              <a:ext uri="{FF2B5EF4-FFF2-40B4-BE49-F238E27FC236}">
                <a16:creationId xmlns:a16="http://schemas.microsoft.com/office/drawing/2014/main" id="{EA8A43CA-2E18-4170-821F-DF4FA21BBD50}"/>
              </a:ext>
            </a:extLst>
          </p:cNvPr>
          <p:cNvSpPr txBox="1"/>
          <p:nvPr/>
        </p:nvSpPr>
        <p:spPr>
          <a:xfrm>
            <a:off x="9342165" y="1082979"/>
            <a:ext cx="2634830" cy="3300904"/>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Exploration and Extraction Of Fuels</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Fuel Refining and Processing Fuels</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Generate Electricity</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Manufacture Equipment</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Produce and Provide Agricultural Products and Services </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Produce and Provide Human and Animal Food Products and Services</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Produce Chemicals</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Metals and Materials</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Housing</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Information Technology Products and Services</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Provide Materiel and Operational Support to Defense</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Research and Development</a:t>
            </a:r>
          </a:p>
          <a:p>
            <a:pPr marL="171450" marR="0" lvl="0" indent="-171450" algn="l" defTabSz="914400" rtl="0" eaLnBrk="1" fontAlgn="base"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Supply Water</a:t>
            </a:r>
          </a:p>
        </p:txBody>
      </p:sp>
      <p:sp>
        <p:nvSpPr>
          <p:cNvPr id="57" name="TextBox 56">
            <a:extLst>
              <a:ext uri="{FF2B5EF4-FFF2-40B4-BE49-F238E27FC236}">
                <a16:creationId xmlns:a16="http://schemas.microsoft.com/office/drawing/2014/main" id="{A5996EAB-0142-4128-B52E-4F76D6455011}"/>
              </a:ext>
            </a:extLst>
          </p:cNvPr>
          <p:cNvSpPr txBox="1"/>
          <p:nvPr/>
        </p:nvSpPr>
        <p:spPr>
          <a:xfrm>
            <a:off x="114912" y="704101"/>
            <a:ext cx="119240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CONNECT</a:t>
            </a:r>
          </a:p>
        </p:txBody>
      </p:sp>
      <p:sp>
        <p:nvSpPr>
          <p:cNvPr id="58" name="TextBox 57">
            <a:extLst>
              <a:ext uri="{FF2B5EF4-FFF2-40B4-BE49-F238E27FC236}">
                <a16:creationId xmlns:a16="http://schemas.microsoft.com/office/drawing/2014/main" id="{C1706B37-2059-414B-9E0E-4177A331C054}"/>
              </a:ext>
            </a:extLst>
          </p:cNvPr>
          <p:cNvSpPr txBox="1"/>
          <p:nvPr/>
        </p:nvSpPr>
        <p:spPr>
          <a:xfrm>
            <a:off x="2941847" y="722253"/>
            <a:ext cx="154407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DISTRIBUTE</a:t>
            </a:r>
          </a:p>
        </p:txBody>
      </p:sp>
      <p:sp>
        <p:nvSpPr>
          <p:cNvPr id="59" name="TextBox 58">
            <a:extLst>
              <a:ext uri="{FF2B5EF4-FFF2-40B4-BE49-F238E27FC236}">
                <a16:creationId xmlns:a16="http://schemas.microsoft.com/office/drawing/2014/main" id="{F9783C54-ACFA-431B-AA64-EC15BB32AD69}"/>
              </a:ext>
            </a:extLst>
          </p:cNvPr>
          <p:cNvSpPr txBox="1"/>
          <p:nvPr/>
        </p:nvSpPr>
        <p:spPr>
          <a:xfrm>
            <a:off x="5803643" y="714431"/>
            <a:ext cx="119240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MANAGE</a:t>
            </a:r>
          </a:p>
        </p:txBody>
      </p:sp>
      <p:sp>
        <p:nvSpPr>
          <p:cNvPr id="60" name="TextBox 59">
            <a:extLst>
              <a:ext uri="{FF2B5EF4-FFF2-40B4-BE49-F238E27FC236}">
                <a16:creationId xmlns:a16="http://schemas.microsoft.com/office/drawing/2014/main" id="{E6534FFB-3E71-456B-ABEB-A782537E29EF}"/>
              </a:ext>
            </a:extLst>
          </p:cNvPr>
          <p:cNvSpPr txBox="1"/>
          <p:nvPr/>
        </p:nvSpPr>
        <p:spPr>
          <a:xfrm>
            <a:off x="9340204" y="727348"/>
            <a:ext cx="151030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SUPPLY</a:t>
            </a:r>
          </a:p>
        </p:txBody>
      </p:sp>
      <p:grpSp>
        <p:nvGrpSpPr>
          <p:cNvPr id="61" name="Group 60">
            <a:extLst>
              <a:ext uri="{FF2B5EF4-FFF2-40B4-BE49-F238E27FC236}">
                <a16:creationId xmlns:a16="http://schemas.microsoft.com/office/drawing/2014/main" id="{70ED0BCD-7D74-46D0-9C7F-D1ECFEE3BB82}"/>
              </a:ext>
            </a:extLst>
          </p:cNvPr>
          <p:cNvGrpSpPr/>
          <p:nvPr/>
        </p:nvGrpSpPr>
        <p:grpSpPr>
          <a:xfrm>
            <a:off x="2332089" y="589185"/>
            <a:ext cx="520995" cy="520995"/>
            <a:chOff x="2345627" y="957280"/>
            <a:chExt cx="520995" cy="520995"/>
          </a:xfrm>
        </p:grpSpPr>
        <p:sp>
          <p:nvSpPr>
            <p:cNvPr id="64" name="Oval 63">
              <a:extLst>
                <a:ext uri="{FF2B5EF4-FFF2-40B4-BE49-F238E27FC236}">
                  <a16:creationId xmlns:a16="http://schemas.microsoft.com/office/drawing/2014/main" id="{24056C93-A889-4F7E-B50C-80AA92520A26}"/>
                </a:ext>
              </a:extLst>
            </p:cNvPr>
            <p:cNvSpPr/>
            <p:nvPr/>
          </p:nvSpPr>
          <p:spPr bwMode="auto">
            <a:xfrm>
              <a:off x="2345627" y="957280"/>
              <a:ext cx="520995" cy="520995"/>
            </a:xfrm>
            <a:prstGeom prst="ellipse">
              <a:avLst/>
            </a:prstGeom>
            <a:solidFill>
              <a:schemeClr val="tx1"/>
            </a:solidFill>
            <a:ln w="9525" cap="flat" cmpd="sng" algn="ctr">
              <a:solidFill>
                <a:srgbClr val="00458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5" name="Freeform 272">
              <a:extLst>
                <a:ext uri="{FF2B5EF4-FFF2-40B4-BE49-F238E27FC236}">
                  <a16:creationId xmlns:a16="http://schemas.microsoft.com/office/drawing/2014/main" id="{F774588F-56AF-4DDC-98D0-3EED2F94D734}"/>
                </a:ext>
              </a:extLst>
            </p:cNvPr>
            <p:cNvSpPr>
              <a:spLocks noEditPoints="1"/>
            </p:cNvSpPr>
            <p:nvPr/>
          </p:nvSpPr>
          <p:spPr bwMode="auto">
            <a:xfrm>
              <a:off x="2454499" y="1069327"/>
              <a:ext cx="305857" cy="322017"/>
            </a:xfrm>
            <a:custGeom>
              <a:avLst/>
              <a:gdLst>
                <a:gd name="T0" fmla="*/ 158 w 163"/>
                <a:gd name="T1" fmla="*/ 39 h 242"/>
                <a:gd name="T2" fmla="*/ 137 w 163"/>
                <a:gd name="T3" fmla="*/ 39 h 242"/>
                <a:gd name="T4" fmla="*/ 132 w 163"/>
                <a:gd name="T5" fmla="*/ 44 h 242"/>
                <a:gd name="T6" fmla="*/ 132 w 163"/>
                <a:gd name="T7" fmla="*/ 64 h 242"/>
                <a:gd name="T8" fmla="*/ 137 w 163"/>
                <a:gd name="T9" fmla="*/ 69 h 242"/>
                <a:gd name="T10" fmla="*/ 143 w 163"/>
                <a:gd name="T11" fmla="*/ 69 h 242"/>
                <a:gd name="T12" fmla="*/ 143 w 163"/>
                <a:gd name="T13" fmla="*/ 85 h 242"/>
                <a:gd name="T14" fmla="*/ 85 w 163"/>
                <a:gd name="T15" fmla="*/ 123 h 242"/>
                <a:gd name="T16" fmla="*/ 85 w 163"/>
                <a:gd name="T17" fmla="*/ 19 h 242"/>
                <a:gd name="T18" fmla="*/ 97 w 163"/>
                <a:gd name="T19" fmla="*/ 34 h 242"/>
                <a:gd name="T20" fmla="*/ 101 w 163"/>
                <a:gd name="T21" fmla="*/ 36 h 242"/>
                <a:gd name="T22" fmla="*/ 104 w 163"/>
                <a:gd name="T23" fmla="*/ 35 h 242"/>
                <a:gd name="T24" fmla="*/ 105 w 163"/>
                <a:gd name="T25" fmla="*/ 28 h 242"/>
                <a:gd name="T26" fmla="*/ 84 w 163"/>
                <a:gd name="T27" fmla="*/ 2 h 242"/>
                <a:gd name="T28" fmla="*/ 76 w 163"/>
                <a:gd name="T29" fmla="*/ 2 h 242"/>
                <a:gd name="T30" fmla="*/ 55 w 163"/>
                <a:gd name="T31" fmla="*/ 28 h 242"/>
                <a:gd name="T32" fmla="*/ 56 w 163"/>
                <a:gd name="T33" fmla="*/ 35 h 242"/>
                <a:gd name="T34" fmla="*/ 63 w 163"/>
                <a:gd name="T35" fmla="*/ 34 h 242"/>
                <a:gd name="T36" fmla="*/ 75 w 163"/>
                <a:gd name="T37" fmla="*/ 19 h 242"/>
                <a:gd name="T38" fmla="*/ 75 w 163"/>
                <a:gd name="T39" fmla="*/ 159 h 242"/>
                <a:gd name="T40" fmla="*/ 20 w 163"/>
                <a:gd name="T41" fmla="*/ 119 h 242"/>
                <a:gd name="T42" fmla="*/ 20 w 163"/>
                <a:gd name="T43" fmla="*/ 98 h 242"/>
                <a:gd name="T44" fmla="*/ 31 w 163"/>
                <a:gd name="T45" fmla="*/ 83 h 242"/>
                <a:gd name="T46" fmla="*/ 16 w 163"/>
                <a:gd name="T47" fmla="*/ 68 h 242"/>
                <a:gd name="T48" fmla="*/ 0 w 163"/>
                <a:gd name="T49" fmla="*/ 83 h 242"/>
                <a:gd name="T50" fmla="*/ 11 w 163"/>
                <a:gd name="T51" fmla="*/ 98 h 242"/>
                <a:gd name="T52" fmla="*/ 11 w 163"/>
                <a:gd name="T53" fmla="*/ 121 h 242"/>
                <a:gd name="T54" fmla="*/ 13 w 163"/>
                <a:gd name="T55" fmla="*/ 125 h 242"/>
                <a:gd name="T56" fmla="*/ 75 w 163"/>
                <a:gd name="T57" fmla="*/ 171 h 242"/>
                <a:gd name="T58" fmla="*/ 75 w 163"/>
                <a:gd name="T59" fmla="*/ 191 h 242"/>
                <a:gd name="T60" fmla="*/ 54 w 163"/>
                <a:gd name="T61" fmla="*/ 217 h 242"/>
                <a:gd name="T62" fmla="*/ 80 w 163"/>
                <a:gd name="T63" fmla="*/ 242 h 242"/>
                <a:gd name="T64" fmla="*/ 106 w 163"/>
                <a:gd name="T65" fmla="*/ 217 h 242"/>
                <a:gd name="T66" fmla="*/ 85 w 163"/>
                <a:gd name="T67" fmla="*/ 191 h 242"/>
                <a:gd name="T68" fmla="*/ 85 w 163"/>
                <a:gd name="T69" fmla="*/ 135 h 242"/>
                <a:gd name="T70" fmla="*/ 150 w 163"/>
                <a:gd name="T71" fmla="*/ 92 h 242"/>
                <a:gd name="T72" fmla="*/ 153 w 163"/>
                <a:gd name="T73" fmla="*/ 88 h 242"/>
                <a:gd name="T74" fmla="*/ 153 w 163"/>
                <a:gd name="T75" fmla="*/ 69 h 242"/>
                <a:gd name="T76" fmla="*/ 158 w 163"/>
                <a:gd name="T77" fmla="*/ 69 h 242"/>
                <a:gd name="T78" fmla="*/ 163 w 163"/>
                <a:gd name="T79" fmla="*/ 64 h 242"/>
                <a:gd name="T80" fmla="*/ 163 w 163"/>
                <a:gd name="T81" fmla="*/ 44 h 242"/>
                <a:gd name="T82" fmla="*/ 158 w 163"/>
                <a:gd name="T83" fmla="*/ 39 h 242"/>
                <a:gd name="T84" fmla="*/ 16 w 163"/>
                <a:gd name="T85" fmla="*/ 89 h 242"/>
                <a:gd name="T86" fmla="*/ 10 w 163"/>
                <a:gd name="T87" fmla="*/ 83 h 242"/>
                <a:gd name="T88" fmla="*/ 16 w 163"/>
                <a:gd name="T89" fmla="*/ 78 h 242"/>
                <a:gd name="T90" fmla="*/ 21 w 163"/>
                <a:gd name="T91" fmla="*/ 83 h 242"/>
                <a:gd name="T92" fmla="*/ 16 w 163"/>
                <a:gd name="T93" fmla="*/ 89 h 242"/>
                <a:gd name="T94" fmla="*/ 96 w 163"/>
                <a:gd name="T95" fmla="*/ 217 h 242"/>
                <a:gd name="T96" fmla="*/ 80 w 163"/>
                <a:gd name="T97" fmla="*/ 233 h 242"/>
                <a:gd name="T98" fmla="*/ 64 w 163"/>
                <a:gd name="T99" fmla="*/ 217 h 242"/>
                <a:gd name="T100" fmla="*/ 80 w 163"/>
                <a:gd name="T101" fmla="*/ 201 h 242"/>
                <a:gd name="T102" fmla="*/ 96 w 163"/>
                <a:gd name="T103" fmla="*/ 217 h 242"/>
                <a:gd name="T104" fmla="*/ 153 w 163"/>
                <a:gd name="T105" fmla="*/ 59 h 242"/>
                <a:gd name="T106" fmla="*/ 142 w 163"/>
                <a:gd name="T107" fmla="*/ 59 h 242"/>
                <a:gd name="T108" fmla="*/ 142 w 163"/>
                <a:gd name="T109" fmla="*/ 49 h 242"/>
                <a:gd name="T110" fmla="*/ 153 w 163"/>
                <a:gd name="T111" fmla="*/ 49 h 242"/>
                <a:gd name="T112" fmla="*/ 153 w 163"/>
                <a:gd name="T113" fmla="*/ 5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242">
                  <a:moveTo>
                    <a:pt x="158" y="39"/>
                  </a:moveTo>
                  <a:cubicBezTo>
                    <a:pt x="137" y="39"/>
                    <a:pt x="137" y="39"/>
                    <a:pt x="137" y="39"/>
                  </a:cubicBezTo>
                  <a:cubicBezTo>
                    <a:pt x="135" y="39"/>
                    <a:pt x="132" y="41"/>
                    <a:pt x="132" y="44"/>
                  </a:cubicBezTo>
                  <a:cubicBezTo>
                    <a:pt x="132" y="64"/>
                    <a:pt x="132" y="64"/>
                    <a:pt x="132" y="64"/>
                  </a:cubicBezTo>
                  <a:cubicBezTo>
                    <a:pt x="132" y="67"/>
                    <a:pt x="135" y="69"/>
                    <a:pt x="137" y="69"/>
                  </a:cubicBezTo>
                  <a:cubicBezTo>
                    <a:pt x="143" y="69"/>
                    <a:pt x="143" y="69"/>
                    <a:pt x="143" y="69"/>
                  </a:cubicBezTo>
                  <a:cubicBezTo>
                    <a:pt x="143" y="85"/>
                    <a:pt x="143" y="85"/>
                    <a:pt x="143" y="85"/>
                  </a:cubicBezTo>
                  <a:cubicBezTo>
                    <a:pt x="85" y="123"/>
                    <a:pt x="85" y="123"/>
                    <a:pt x="85" y="123"/>
                  </a:cubicBezTo>
                  <a:cubicBezTo>
                    <a:pt x="85" y="19"/>
                    <a:pt x="85" y="19"/>
                    <a:pt x="85" y="19"/>
                  </a:cubicBezTo>
                  <a:cubicBezTo>
                    <a:pt x="97" y="34"/>
                    <a:pt x="97" y="34"/>
                    <a:pt x="97" y="34"/>
                  </a:cubicBezTo>
                  <a:cubicBezTo>
                    <a:pt x="98" y="36"/>
                    <a:pt x="100" y="36"/>
                    <a:pt x="101" y="36"/>
                  </a:cubicBezTo>
                  <a:cubicBezTo>
                    <a:pt x="102" y="36"/>
                    <a:pt x="103" y="36"/>
                    <a:pt x="104" y="35"/>
                  </a:cubicBezTo>
                  <a:cubicBezTo>
                    <a:pt x="106" y="33"/>
                    <a:pt x="107" y="30"/>
                    <a:pt x="105" y="28"/>
                  </a:cubicBezTo>
                  <a:cubicBezTo>
                    <a:pt x="84" y="2"/>
                    <a:pt x="84" y="2"/>
                    <a:pt x="84" y="2"/>
                  </a:cubicBezTo>
                  <a:cubicBezTo>
                    <a:pt x="82" y="0"/>
                    <a:pt x="78" y="0"/>
                    <a:pt x="76" y="2"/>
                  </a:cubicBezTo>
                  <a:cubicBezTo>
                    <a:pt x="55" y="28"/>
                    <a:pt x="55" y="28"/>
                    <a:pt x="55" y="28"/>
                  </a:cubicBezTo>
                  <a:cubicBezTo>
                    <a:pt x="53" y="30"/>
                    <a:pt x="54" y="33"/>
                    <a:pt x="56" y="35"/>
                  </a:cubicBezTo>
                  <a:cubicBezTo>
                    <a:pt x="58" y="37"/>
                    <a:pt x="61" y="37"/>
                    <a:pt x="63" y="34"/>
                  </a:cubicBezTo>
                  <a:cubicBezTo>
                    <a:pt x="75" y="19"/>
                    <a:pt x="75" y="19"/>
                    <a:pt x="75" y="19"/>
                  </a:cubicBezTo>
                  <a:cubicBezTo>
                    <a:pt x="75" y="159"/>
                    <a:pt x="75" y="159"/>
                    <a:pt x="75" y="159"/>
                  </a:cubicBezTo>
                  <a:cubicBezTo>
                    <a:pt x="20" y="119"/>
                    <a:pt x="20" y="119"/>
                    <a:pt x="20" y="119"/>
                  </a:cubicBezTo>
                  <a:cubicBezTo>
                    <a:pt x="20" y="98"/>
                    <a:pt x="20" y="98"/>
                    <a:pt x="20" y="98"/>
                  </a:cubicBezTo>
                  <a:cubicBezTo>
                    <a:pt x="27" y="96"/>
                    <a:pt x="31" y="90"/>
                    <a:pt x="31" y="83"/>
                  </a:cubicBezTo>
                  <a:cubicBezTo>
                    <a:pt x="31" y="75"/>
                    <a:pt x="24" y="68"/>
                    <a:pt x="16" y="68"/>
                  </a:cubicBezTo>
                  <a:cubicBezTo>
                    <a:pt x="7" y="68"/>
                    <a:pt x="0" y="75"/>
                    <a:pt x="0" y="83"/>
                  </a:cubicBezTo>
                  <a:cubicBezTo>
                    <a:pt x="0" y="90"/>
                    <a:pt x="5" y="96"/>
                    <a:pt x="11" y="98"/>
                  </a:cubicBezTo>
                  <a:cubicBezTo>
                    <a:pt x="11" y="121"/>
                    <a:pt x="11" y="121"/>
                    <a:pt x="11" y="121"/>
                  </a:cubicBezTo>
                  <a:cubicBezTo>
                    <a:pt x="11" y="123"/>
                    <a:pt x="11" y="124"/>
                    <a:pt x="13" y="125"/>
                  </a:cubicBezTo>
                  <a:cubicBezTo>
                    <a:pt x="75" y="171"/>
                    <a:pt x="75" y="171"/>
                    <a:pt x="75" y="171"/>
                  </a:cubicBezTo>
                  <a:cubicBezTo>
                    <a:pt x="75" y="191"/>
                    <a:pt x="75" y="191"/>
                    <a:pt x="75" y="191"/>
                  </a:cubicBezTo>
                  <a:cubicBezTo>
                    <a:pt x="63" y="194"/>
                    <a:pt x="54" y="204"/>
                    <a:pt x="54" y="217"/>
                  </a:cubicBezTo>
                  <a:cubicBezTo>
                    <a:pt x="54" y="231"/>
                    <a:pt x="66" y="242"/>
                    <a:pt x="80" y="242"/>
                  </a:cubicBezTo>
                  <a:cubicBezTo>
                    <a:pt x="94" y="242"/>
                    <a:pt x="106" y="231"/>
                    <a:pt x="106" y="217"/>
                  </a:cubicBezTo>
                  <a:cubicBezTo>
                    <a:pt x="106" y="204"/>
                    <a:pt x="97" y="194"/>
                    <a:pt x="85" y="191"/>
                  </a:cubicBezTo>
                  <a:cubicBezTo>
                    <a:pt x="85" y="135"/>
                    <a:pt x="85" y="135"/>
                    <a:pt x="85" y="135"/>
                  </a:cubicBezTo>
                  <a:cubicBezTo>
                    <a:pt x="150" y="92"/>
                    <a:pt x="150" y="92"/>
                    <a:pt x="150" y="92"/>
                  </a:cubicBezTo>
                  <a:cubicBezTo>
                    <a:pt x="152" y="91"/>
                    <a:pt x="153" y="90"/>
                    <a:pt x="153" y="88"/>
                  </a:cubicBezTo>
                  <a:cubicBezTo>
                    <a:pt x="153" y="69"/>
                    <a:pt x="153" y="69"/>
                    <a:pt x="153" y="69"/>
                  </a:cubicBezTo>
                  <a:cubicBezTo>
                    <a:pt x="158" y="69"/>
                    <a:pt x="158" y="69"/>
                    <a:pt x="158" y="69"/>
                  </a:cubicBezTo>
                  <a:cubicBezTo>
                    <a:pt x="161" y="69"/>
                    <a:pt x="163" y="67"/>
                    <a:pt x="163" y="64"/>
                  </a:cubicBezTo>
                  <a:cubicBezTo>
                    <a:pt x="163" y="44"/>
                    <a:pt x="163" y="44"/>
                    <a:pt x="163" y="44"/>
                  </a:cubicBezTo>
                  <a:cubicBezTo>
                    <a:pt x="163" y="41"/>
                    <a:pt x="161" y="39"/>
                    <a:pt x="158" y="39"/>
                  </a:cubicBezTo>
                  <a:close/>
                  <a:moveTo>
                    <a:pt x="16" y="89"/>
                  </a:moveTo>
                  <a:cubicBezTo>
                    <a:pt x="12" y="89"/>
                    <a:pt x="10" y="86"/>
                    <a:pt x="10" y="83"/>
                  </a:cubicBezTo>
                  <a:cubicBezTo>
                    <a:pt x="10" y="80"/>
                    <a:pt x="12" y="78"/>
                    <a:pt x="16" y="78"/>
                  </a:cubicBezTo>
                  <a:cubicBezTo>
                    <a:pt x="19" y="78"/>
                    <a:pt x="21" y="80"/>
                    <a:pt x="21" y="83"/>
                  </a:cubicBezTo>
                  <a:cubicBezTo>
                    <a:pt x="21" y="86"/>
                    <a:pt x="19" y="89"/>
                    <a:pt x="16" y="89"/>
                  </a:cubicBezTo>
                  <a:close/>
                  <a:moveTo>
                    <a:pt x="96" y="217"/>
                  </a:moveTo>
                  <a:cubicBezTo>
                    <a:pt x="96" y="225"/>
                    <a:pt x="89" y="233"/>
                    <a:pt x="80" y="233"/>
                  </a:cubicBezTo>
                  <a:cubicBezTo>
                    <a:pt x="71" y="233"/>
                    <a:pt x="64" y="225"/>
                    <a:pt x="64" y="217"/>
                  </a:cubicBezTo>
                  <a:cubicBezTo>
                    <a:pt x="64" y="208"/>
                    <a:pt x="71" y="201"/>
                    <a:pt x="80" y="201"/>
                  </a:cubicBezTo>
                  <a:cubicBezTo>
                    <a:pt x="89" y="201"/>
                    <a:pt x="96" y="208"/>
                    <a:pt x="96" y="217"/>
                  </a:cubicBezTo>
                  <a:close/>
                  <a:moveTo>
                    <a:pt x="153" y="59"/>
                  </a:moveTo>
                  <a:cubicBezTo>
                    <a:pt x="142" y="59"/>
                    <a:pt x="142" y="59"/>
                    <a:pt x="142" y="59"/>
                  </a:cubicBezTo>
                  <a:cubicBezTo>
                    <a:pt x="142" y="49"/>
                    <a:pt x="142" y="49"/>
                    <a:pt x="142" y="49"/>
                  </a:cubicBezTo>
                  <a:cubicBezTo>
                    <a:pt x="153" y="49"/>
                    <a:pt x="153" y="49"/>
                    <a:pt x="153" y="49"/>
                  </a:cubicBezTo>
                  <a:lnTo>
                    <a:pt x="153" y="59"/>
                  </a:lnTo>
                  <a:close/>
                </a:path>
              </a:pathLst>
            </a:custGeom>
            <a:solidFill>
              <a:srgbClr val="0045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66" name="Group 65">
            <a:extLst>
              <a:ext uri="{FF2B5EF4-FFF2-40B4-BE49-F238E27FC236}">
                <a16:creationId xmlns:a16="http://schemas.microsoft.com/office/drawing/2014/main" id="{BABA0476-0AC1-41DD-9B60-AF2AFD7C3946}"/>
              </a:ext>
            </a:extLst>
          </p:cNvPr>
          <p:cNvGrpSpPr/>
          <p:nvPr/>
        </p:nvGrpSpPr>
        <p:grpSpPr>
          <a:xfrm>
            <a:off x="5193647" y="593105"/>
            <a:ext cx="520995" cy="520995"/>
            <a:chOff x="5186040" y="947676"/>
            <a:chExt cx="520995" cy="520995"/>
          </a:xfrm>
        </p:grpSpPr>
        <p:sp>
          <p:nvSpPr>
            <p:cNvPr id="67" name="Oval 66">
              <a:extLst>
                <a:ext uri="{FF2B5EF4-FFF2-40B4-BE49-F238E27FC236}">
                  <a16:creationId xmlns:a16="http://schemas.microsoft.com/office/drawing/2014/main" id="{D951692A-8CD9-4FE7-A481-78DB9011A85C}"/>
                </a:ext>
              </a:extLst>
            </p:cNvPr>
            <p:cNvSpPr/>
            <p:nvPr/>
          </p:nvSpPr>
          <p:spPr bwMode="auto">
            <a:xfrm>
              <a:off x="5186040" y="947676"/>
              <a:ext cx="520995" cy="520995"/>
            </a:xfrm>
            <a:prstGeom prst="ellipse">
              <a:avLst/>
            </a:prstGeom>
            <a:solidFill>
              <a:schemeClr val="tx1"/>
            </a:solidFill>
            <a:ln w="9525" cap="flat" cmpd="sng" algn="ctr">
              <a:solidFill>
                <a:srgbClr val="0051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79" name="Group 78">
              <a:extLst>
                <a:ext uri="{FF2B5EF4-FFF2-40B4-BE49-F238E27FC236}">
                  <a16:creationId xmlns:a16="http://schemas.microsoft.com/office/drawing/2014/main" id="{D4C47A32-E15F-4CC1-BDEE-959698C38EFE}"/>
                </a:ext>
              </a:extLst>
            </p:cNvPr>
            <p:cNvGrpSpPr/>
            <p:nvPr/>
          </p:nvGrpSpPr>
          <p:grpSpPr>
            <a:xfrm>
              <a:off x="5301473" y="1048751"/>
              <a:ext cx="261903" cy="307776"/>
              <a:chOff x="8108950" y="4630738"/>
              <a:chExt cx="500062" cy="488950"/>
            </a:xfrm>
            <a:solidFill>
              <a:srgbClr val="0051A6"/>
            </a:solidFill>
          </p:grpSpPr>
          <p:sp>
            <p:nvSpPr>
              <p:cNvPr id="80" name="Freeform 490">
                <a:extLst>
                  <a:ext uri="{FF2B5EF4-FFF2-40B4-BE49-F238E27FC236}">
                    <a16:creationId xmlns:a16="http://schemas.microsoft.com/office/drawing/2014/main" id="{A775BCEA-46C9-4AA4-98A4-EE5821C258A1}"/>
                  </a:ext>
                </a:extLst>
              </p:cNvPr>
              <p:cNvSpPr>
                <a:spLocks/>
              </p:cNvSpPr>
              <p:nvPr/>
            </p:nvSpPr>
            <p:spPr bwMode="auto">
              <a:xfrm>
                <a:off x="8256588" y="4630738"/>
                <a:ext cx="284162" cy="146050"/>
              </a:xfrm>
              <a:custGeom>
                <a:avLst/>
                <a:gdLst>
                  <a:gd name="T0" fmla="*/ 137 w 138"/>
                  <a:gd name="T1" fmla="*/ 54 h 71"/>
                  <a:gd name="T2" fmla="*/ 126 w 138"/>
                  <a:gd name="T3" fmla="*/ 4 h 71"/>
                  <a:gd name="T4" fmla="*/ 120 w 138"/>
                  <a:gd name="T5" fmla="*/ 0 h 71"/>
                  <a:gd name="T6" fmla="*/ 117 w 138"/>
                  <a:gd name="T7" fmla="*/ 6 h 71"/>
                  <a:gd name="T8" fmla="*/ 125 w 138"/>
                  <a:gd name="T9" fmla="*/ 45 h 71"/>
                  <a:gd name="T10" fmla="*/ 3 w 138"/>
                  <a:gd name="T11" fmla="*/ 46 h 71"/>
                  <a:gd name="T12" fmla="*/ 2 w 138"/>
                  <a:gd name="T13" fmla="*/ 52 h 71"/>
                  <a:gd name="T14" fmla="*/ 9 w 138"/>
                  <a:gd name="T15" fmla="*/ 53 h 71"/>
                  <a:gd name="T16" fmla="*/ 119 w 138"/>
                  <a:gd name="T17" fmla="*/ 53 h 71"/>
                  <a:gd name="T18" fmla="*/ 81 w 138"/>
                  <a:gd name="T19" fmla="*/ 61 h 71"/>
                  <a:gd name="T20" fmla="*/ 77 w 138"/>
                  <a:gd name="T21" fmla="*/ 67 h 71"/>
                  <a:gd name="T22" fmla="*/ 82 w 138"/>
                  <a:gd name="T23" fmla="*/ 71 h 71"/>
                  <a:gd name="T24" fmla="*/ 83 w 138"/>
                  <a:gd name="T25" fmla="*/ 71 h 71"/>
                  <a:gd name="T26" fmla="*/ 133 w 138"/>
                  <a:gd name="T27" fmla="*/ 60 h 71"/>
                  <a:gd name="T28" fmla="*/ 137 w 138"/>
                  <a:gd name="T2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71">
                    <a:moveTo>
                      <a:pt x="137" y="54"/>
                    </a:moveTo>
                    <a:cubicBezTo>
                      <a:pt x="126" y="4"/>
                      <a:pt x="126" y="4"/>
                      <a:pt x="126" y="4"/>
                    </a:cubicBezTo>
                    <a:cubicBezTo>
                      <a:pt x="126" y="1"/>
                      <a:pt x="123" y="0"/>
                      <a:pt x="120" y="0"/>
                    </a:cubicBezTo>
                    <a:cubicBezTo>
                      <a:pt x="118" y="1"/>
                      <a:pt x="116" y="4"/>
                      <a:pt x="117" y="6"/>
                    </a:cubicBezTo>
                    <a:cubicBezTo>
                      <a:pt x="125" y="45"/>
                      <a:pt x="125" y="45"/>
                      <a:pt x="125" y="45"/>
                    </a:cubicBezTo>
                    <a:cubicBezTo>
                      <a:pt x="89" y="18"/>
                      <a:pt x="39" y="18"/>
                      <a:pt x="3" y="46"/>
                    </a:cubicBezTo>
                    <a:cubicBezTo>
                      <a:pt x="1" y="47"/>
                      <a:pt x="0" y="50"/>
                      <a:pt x="2" y="52"/>
                    </a:cubicBezTo>
                    <a:cubicBezTo>
                      <a:pt x="4" y="55"/>
                      <a:pt x="7" y="55"/>
                      <a:pt x="9" y="53"/>
                    </a:cubicBezTo>
                    <a:cubicBezTo>
                      <a:pt x="42" y="28"/>
                      <a:pt x="87" y="28"/>
                      <a:pt x="119" y="53"/>
                    </a:cubicBezTo>
                    <a:cubicBezTo>
                      <a:pt x="81" y="61"/>
                      <a:pt x="81" y="61"/>
                      <a:pt x="81" y="61"/>
                    </a:cubicBezTo>
                    <a:cubicBezTo>
                      <a:pt x="78" y="62"/>
                      <a:pt x="77" y="65"/>
                      <a:pt x="77" y="67"/>
                    </a:cubicBezTo>
                    <a:cubicBezTo>
                      <a:pt x="78" y="70"/>
                      <a:pt x="80" y="71"/>
                      <a:pt x="82" y="71"/>
                    </a:cubicBezTo>
                    <a:cubicBezTo>
                      <a:pt x="82" y="71"/>
                      <a:pt x="83" y="71"/>
                      <a:pt x="83" y="71"/>
                    </a:cubicBezTo>
                    <a:cubicBezTo>
                      <a:pt x="133" y="60"/>
                      <a:pt x="133" y="60"/>
                      <a:pt x="133" y="60"/>
                    </a:cubicBezTo>
                    <a:cubicBezTo>
                      <a:pt x="136" y="60"/>
                      <a:pt x="138" y="57"/>
                      <a:pt x="137"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sp>
            <p:nvSpPr>
              <p:cNvPr id="81" name="Freeform 491">
                <a:extLst>
                  <a:ext uri="{FF2B5EF4-FFF2-40B4-BE49-F238E27FC236}">
                    <a16:creationId xmlns:a16="http://schemas.microsoft.com/office/drawing/2014/main" id="{3ADBD45B-1264-43E3-BC9D-0F302C43E812}"/>
                  </a:ext>
                </a:extLst>
              </p:cNvPr>
              <p:cNvSpPr>
                <a:spLocks/>
              </p:cNvSpPr>
              <p:nvPr/>
            </p:nvSpPr>
            <p:spPr bwMode="auto">
              <a:xfrm>
                <a:off x="8435975" y="4856163"/>
                <a:ext cx="173037" cy="263525"/>
              </a:xfrm>
              <a:custGeom>
                <a:avLst/>
                <a:gdLst>
                  <a:gd name="T0" fmla="*/ 56 w 84"/>
                  <a:gd name="T1" fmla="*/ 118 h 128"/>
                  <a:gd name="T2" fmla="*/ 19 w 84"/>
                  <a:gd name="T3" fmla="*/ 109 h 128"/>
                  <a:gd name="T4" fmla="*/ 78 w 84"/>
                  <a:gd name="T5" fmla="*/ 5 h 128"/>
                  <a:gd name="T6" fmla="*/ 73 w 84"/>
                  <a:gd name="T7" fmla="*/ 1 h 128"/>
                  <a:gd name="T8" fmla="*/ 69 w 84"/>
                  <a:gd name="T9" fmla="*/ 6 h 128"/>
                  <a:gd name="T10" fmla="*/ 13 w 84"/>
                  <a:gd name="T11" fmla="*/ 101 h 128"/>
                  <a:gd name="T12" fmla="*/ 22 w 84"/>
                  <a:gd name="T13" fmla="*/ 62 h 128"/>
                  <a:gd name="T14" fmla="*/ 19 w 84"/>
                  <a:gd name="T15" fmla="*/ 56 h 128"/>
                  <a:gd name="T16" fmla="*/ 13 w 84"/>
                  <a:gd name="T17" fmla="*/ 60 h 128"/>
                  <a:gd name="T18" fmla="*/ 0 w 84"/>
                  <a:gd name="T19" fmla="*/ 109 h 128"/>
                  <a:gd name="T20" fmla="*/ 4 w 84"/>
                  <a:gd name="T21" fmla="*/ 115 h 128"/>
                  <a:gd name="T22" fmla="*/ 54 w 84"/>
                  <a:gd name="T23" fmla="*/ 128 h 128"/>
                  <a:gd name="T24" fmla="*/ 55 w 84"/>
                  <a:gd name="T25" fmla="*/ 128 h 128"/>
                  <a:gd name="T26" fmla="*/ 60 w 84"/>
                  <a:gd name="T27" fmla="*/ 124 h 128"/>
                  <a:gd name="T28" fmla="*/ 56 w 84"/>
                  <a:gd name="T2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28">
                    <a:moveTo>
                      <a:pt x="56" y="118"/>
                    </a:moveTo>
                    <a:cubicBezTo>
                      <a:pt x="19" y="109"/>
                      <a:pt x="19" y="109"/>
                      <a:pt x="19" y="109"/>
                    </a:cubicBezTo>
                    <a:cubicBezTo>
                      <a:pt x="59" y="91"/>
                      <a:pt x="84" y="50"/>
                      <a:pt x="78" y="5"/>
                    </a:cubicBezTo>
                    <a:cubicBezTo>
                      <a:pt x="78" y="2"/>
                      <a:pt x="76" y="0"/>
                      <a:pt x="73" y="1"/>
                    </a:cubicBezTo>
                    <a:cubicBezTo>
                      <a:pt x="70" y="1"/>
                      <a:pt x="68" y="3"/>
                      <a:pt x="69" y="6"/>
                    </a:cubicBezTo>
                    <a:cubicBezTo>
                      <a:pt x="73" y="47"/>
                      <a:pt x="50" y="85"/>
                      <a:pt x="13" y="101"/>
                    </a:cubicBezTo>
                    <a:cubicBezTo>
                      <a:pt x="22" y="62"/>
                      <a:pt x="22" y="62"/>
                      <a:pt x="22" y="62"/>
                    </a:cubicBezTo>
                    <a:cubicBezTo>
                      <a:pt x="23" y="59"/>
                      <a:pt x="22" y="57"/>
                      <a:pt x="19" y="56"/>
                    </a:cubicBezTo>
                    <a:cubicBezTo>
                      <a:pt x="16" y="55"/>
                      <a:pt x="14" y="57"/>
                      <a:pt x="13" y="60"/>
                    </a:cubicBezTo>
                    <a:cubicBezTo>
                      <a:pt x="0" y="109"/>
                      <a:pt x="0" y="109"/>
                      <a:pt x="0" y="109"/>
                    </a:cubicBezTo>
                    <a:cubicBezTo>
                      <a:pt x="0" y="112"/>
                      <a:pt x="1" y="115"/>
                      <a:pt x="4" y="115"/>
                    </a:cubicBezTo>
                    <a:cubicBezTo>
                      <a:pt x="54" y="128"/>
                      <a:pt x="54" y="128"/>
                      <a:pt x="54" y="128"/>
                    </a:cubicBezTo>
                    <a:cubicBezTo>
                      <a:pt x="54" y="128"/>
                      <a:pt x="55" y="128"/>
                      <a:pt x="55" y="128"/>
                    </a:cubicBezTo>
                    <a:cubicBezTo>
                      <a:pt x="57" y="128"/>
                      <a:pt x="59" y="127"/>
                      <a:pt x="60" y="124"/>
                    </a:cubicBezTo>
                    <a:cubicBezTo>
                      <a:pt x="60" y="122"/>
                      <a:pt x="59" y="119"/>
                      <a:pt x="56" y="1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sp>
            <p:nvSpPr>
              <p:cNvPr id="82" name="Freeform 492">
                <a:extLst>
                  <a:ext uri="{FF2B5EF4-FFF2-40B4-BE49-F238E27FC236}">
                    <a16:creationId xmlns:a16="http://schemas.microsoft.com/office/drawing/2014/main" id="{3EEF6303-81C7-4342-810D-C1DC4C5FBC4D}"/>
                  </a:ext>
                </a:extLst>
              </p:cNvPr>
              <p:cNvSpPr>
                <a:spLocks/>
              </p:cNvSpPr>
              <p:nvPr/>
            </p:nvSpPr>
            <p:spPr bwMode="auto">
              <a:xfrm>
                <a:off x="8108950" y="4829175"/>
                <a:ext cx="214312" cy="254000"/>
              </a:xfrm>
              <a:custGeom>
                <a:avLst/>
                <a:gdLst>
                  <a:gd name="T0" fmla="*/ 101 w 104"/>
                  <a:gd name="T1" fmla="*/ 113 h 123"/>
                  <a:gd name="T2" fmla="*/ 46 w 104"/>
                  <a:gd name="T3" fmla="*/ 17 h 123"/>
                  <a:gd name="T4" fmla="*/ 75 w 104"/>
                  <a:gd name="T5" fmla="*/ 46 h 123"/>
                  <a:gd name="T6" fmla="*/ 78 w 104"/>
                  <a:gd name="T7" fmla="*/ 47 h 123"/>
                  <a:gd name="T8" fmla="*/ 82 w 104"/>
                  <a:gd name="T9" fmla="*/ 46 h 123"/>
                  <a:gd name="T10" fmla="*/ 82 w 104"/>
                  <a:gd name="T11" fmla="*/ 39 h 123"/>
                  <a:gd name="T12" fmla="*/ 46 w 104"/>
                  <a:gd name="T13" fmla="*/ 2 h 123"/>
                  <a:gd name="T14" fmla="*/ 39 w 104"/>
                  <a:gd name="T15" fmla="*/ 2 h 123"/>
                  <a:gd name="T16" fmla="*/ 2 w 104"/>
                  <a:gd name="T17" fmla="*/ 38 h 123"/>
                  <a:gd name="T18" fmla="*/ 2 w 104"/>
                  <a:gd name="T19" fmla="*/ 45 h 123"/>
                  <a:gd name="T20" fmla="*/ 9 w 104"/>
                  <a:gd name="T21" fmla="*/ 45 h 123"/>
                  <a:gd name="T22" fmla="*/ 36 w 104"/>
                  <a:gd name="T23" fmla="*/ 19 h 123"/>
                  <a:gd name="T24" fmla="*/ 97 w 104"/>
                  <a:gd name="T25" fmla="*/ 122 h 123"/>
                  <a:gd name="T26" fmla="*/ 99 w 104"/>
                  <a:gd name="T27" fmla="*/ 123 h 123"/>
                  <a:gd name="T28" fmla="*/ 103 w 104"/>
                  <a:gd name="T29" fmla="*/ 120 h 123"/>
                  <a:gd name="T30" fmla="*/ 101 w 104"/>
                  <a:gd name="T31" fmla="*/ 1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23">
                    <a:moveTo>
                      <a:pt x="101" y="113"/>
                    </a:moveTo>
                    <a:cubicBezTo>
                      <a:pt x="62" y="97"/>
                      <a:pt x="40" y="58"/>
                      <a:pt x="46" y="17"/>
                    </a:cubicBezTo>
                    <a:cubicBezTo>
                      <a:pt x="75" y="46"/>
                      <a:pt x="75" y="46"/>
                      <a:pt x="75" y="46"/>
                    </a:cubicBezTo>
                    <a:cubicBezTo>
                      <a:pt x="76" y="47"/>
                      <a:pt x="77" y="47"/>
                      <a:pt x="78" y="47"/>
                    </a:cubicBezTo>
                    <a:cubicBezTo>
                      <a:pt x="80" y="47"/>
                      <a:pt x="81" y="47"/>
                      <a:pt x="82" y="46"/>
                    </a:cubicBezTo>
                    <a:cubicBezTo>
                      <a:pt x="84" y="44"/>
                      <a:pt x="84" y="41"/>
                      <a:pt x="82" y="39"/>
                    </a:cubicBezTo>
                    <a:cubicBezTo>
                      <a:pt x="46" y="2"/>
                      <a:pt x="46" y="2"/>
                      <a:pt x="46" y="2"/>
                    </a:cubicBezTo>
                    <a:cubicBezTo>
                      <a:pt x="44" y="0"/>
                      <a:pt x="41" y="0"/>
                      <a:pt x="39" y="2"/>
                    </a:cubicBezTo>
                    <a:cubicBezTo>
                      <a:pt x="2" y="38"/>
                      <a:pt x="2" y="38"/>
                      <a:pt x="2" y="38"/>
                    </a:cubicBezTo>
                    <a:cubicBezTo>
                      <a:pt x="0" y="40"/>
                      <a:pt x="0" y="43"/>
                      <a:pt x="2" y="45"/>
                    </a:cubicBezTo>
                    <a:cubicBezTo>
                      <a:pt x="4" y="47"/>
                      <a:pt x="7" y="47"/>
                      <a:pt x="9" y="45"/>
                    </a:cubicBezTo>
                    <a:cubicBezTo>
                      <a:pt x="36" y="19"/>
                      <a:pt x="36" y="19"/>
                      <a:pt x="36" y="19"/>
                    </a:cubicBezTo>
                    <a:cubicBezTo>
                      <a:pt x="31" y="63"/>
                      <a:pt x="56" y="105"/>
                      <a:pt x="97" y="122"/>
                    </a:cubicBezTo>
                    <a:cubicBezTo>
                      <a:pt x="98" y="123"/>
                      <a:pt x="98" y="123"/>
                      <a:pt x="99" y="123"/>
                    </a:cubicBezTo>
                    <a:cubicBezTo>
                      <a:pt x="101" y="123"/>
                      <a:pt x="103" y="122"/>
                      <a:pt x="103" y="120"/>
                    </a:cubicBezTo>
                    <a:cubicBezTo>
                      <a:pt x="104" y="117"/>
                      <a:pt x="103" y="114"/>
                      <a:pt x="101" y="1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grpSp>
      </p:grpSp>
      <p:grpSp>
        <p:nvGrpSpPr>
          <p:cNvPr id="83" name="Group 82">
            <a:extLst>
              <a:ext uri="{FF2B5EF4-FFF2-40B4-BE49-F238E27FC236}">
                <a16:creationId xmlns:a16="http://schemas.microsoft.com/office/drawing/2014/main" id="{5A54A737-C23F-4A31-9E83-CA9385B05086}"/>
              </a:ext>
            </a:extLst>
          </p:cNvPr>
          <p:cNvGrpSpPr/>
          <p:nvPr/>
        </p:nvGrpSpPr>
        <p:grpSpPr>
          <a:xfrm>
            <a:off x="8729174" y="587363"/>
            <a:ext cx="520995" cy="520995"/>
            <a:chOff x="7968473" y="569070"/>
            <a:chExt cx="520995" cy="520995"/>
          </a:xfrm>
        </p:grpSpPr>
        <p:sp>
          <p:nvSpPr>
            <p:cNvPr id="84" name="Oval 83">
              <a:extLst>
                <a:ext uri="{FF2B5EF4-FFF2-40B4-BE49-F238E27FC236}">
                  <a16:creationId xmlns:a16="http://schemas.microsoft.com/office/drawing/2014/main" id="{2800833A-1E41-4A24-B632-DFC32B4003E4}"/>
                </a:ext>
              </a:extLst>
            </p:cNvPr>
            <p:cNvSpPr/>
            <p:nvPr/>
          </p:nvSpPr>
          <p:spPr bwMode="auto">
            <a:xfrm>
              <a:off x="7968473" y="569070"/>
              <a:ext cx="520995" cy="520995"/>
            </a:xfrm>
            <a:prstGeom prst="ellipse">
              <a:avLst/>
            </a:prstGeom>
            <a:solidFill>
              <a:schemeClr val="tx1"/>
            </a:solidFill>
            <a:ln w="9525" cap="flat" cmpd="sng" algn="ctr">
              <a:solidFill>
                <a:srgbClr val="0057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85" name="Freeform 326">
              <a:extLst>
                <a:ext uri="{FF2B5EF4-FFF2-40B4-BE49-F238E27FC236}">
                  <a16:creationId xmlns:a16="http://schemas.microsoft.com/office/drawing/2014/main" id="{7512302B-E9E2-402B-8F4F-B54A40B9163C}"/>
                </a:ext>
              </a:extLst>
            </p:cNvPr>
            <p:cNvSpPr>
              <a:spLocks noEditPoints="1"/>
            </p:cNvSpPr>
            <p:nvPr/>
          </p:nvSpPr>
          <p:spPr bwMode="auto">
            <a:xfrm>
              <a:off x="8059111" y="651079"/>
              <a:ext cx="342272" cy="358561"/>
            </a:xfrm>
            <a:custGeom>
              <a:avLst/>
              <a:gdLst>
                <a:gd name="T0" fmla="*/ 182 w 227"/>
                <a:gd name="T1" fmla="*/ 82 h 238"/>
                <a:gd name="T2" fmla="*/ 114 w 227"/>
                <a:gd name="T3" fmla="*/ 0 h 238"/>
                <a:gd name="T4" fmla="*/ 45 w 227"/>
                <a:gd name="T5" fmla="*/ 82 h 238"/>
                <a:gd name="T6" fmla="*/ 0 w 227"/>
                <a:gd name="T7" fmla="*/ 147 h 238"/>
                <a:gd name="T8" fmla="*/ 114 w 227"/>
                <a:gd name="T9" fmla="*/ 201 h 238"/>
                <a:gd name="T10" fmla="*/ 158 w 227"/>
                <a:gd name="T11" fmla="*/ 217 h 238"/>
                <a:gd name="T12" fmla="*/ 227 w 227"/>
                <a:gd name="T13" fmla="*/ 147 h 238"/>
                <a:gd name="T14" fmla="*/ 182 w 227"/>
                <a:gd name="T15" fmla="*/ 82 h 238"/>
                <a:gd name="T16" fmla="*/ 114 w 227"/>
                <a:gd name="T17" fmla="*/ 9 h 238"/>
                <a:gd name="T18" fmla="*/ 173 w 227"/>
                <a:gd name="T19" fmla="*/ 79 h 238"/>
                <a:gd name="T20" fmla="*/ 114 w 227"/>
                <a:gd name="T21" fmla="*/ 93 h 238"/>
                <a:gd name="T22" fmla="*/ 54 w 227"/>
                <a:gd name="T23" fmla="*/ 79 h 238"/>
                <a:gd name="T24" fmla="*/ 114 w 227"/>
                <a:gd name="T25" fmla="*/ 9 h 238"/>
                <a:gd name="T26" fmla="*/ 114 w 227"/>
                <a:gd name="T27" fmla="*/ 188 h 238"/>
                <a:gd name="T28" fmla="*/ 98 w 227"/>
                <a:gd name="T29" fmla="*/ 138 h 238"/>
                <a:gd name="T30" fmla="*/ 129 w 227"/>
                <a:gd name="T31" fmla="*/ 138 h 238"/>
                <a:gd name="T32" fmla="*/ 114 w 227"/>
                <a:gd name="T33" fmla="*/ 188 h 238"/>
                <a:gd name="T34" fmla="*/ 100 w 227"/>
                <a:gd name="T35" fmla="*/ 129 h 238"/>
                <a:gd name="T36" fmla="*/ 114 w 227"/>
                <a:gd name="T37" fmla="*/ 106 h 238"/>
                <a:gd name="T38" fmla="*/ 127 w 227"/>
                <a:gd name="T39" fmla="*/ 129 h 238"/>
                <a:gd name="T40" fmla="*/ 100 w 227"/>
                <a:gd name="T41" fmla="*/ 129 h 238"/>
                <a:gd name="T42" fmla="*/ 91 w 227"/>
                <a:gd name="T43" fmla="*/ 126 h 238"/>
                <a:gd name="T44" fmla="*/ 56 w 227"/>
                <a:gd name="T45" fmla="*/ 88 h 238"/>
                <a:gd name="T46" fmla="*/ 107 w 227"/>
                <a:gd name="T47" fmla="*/ 100 h 238"/>
                <a:gd name="T48" fmla="*/ 91 w 227"/>
                <a:gd name="T49" fmla="*/ 126 h 238"/>
                <a:gd name="T50" fmla="*/ 121 w 227"/>
                <a:gd name="T51" fmla="*/ 100 h 238"/>
                <a:gd name="T52" fmla="*/ 171 w 227"/>
                <a:gd name="T53" fmla="*/ 88 h 238"/>
                <a:gd name="T54" fmla="*/ 136 w 227"/>
                <a:gd name="T55" fmla="*/ 126 h 238"/>
                <a:gd name="T56" fmla="*/ 121 w 227"/>
                <a:gd name="T57" fmla="*/ 100 h 238"/>
                <a:gd name="T58" fmla="*/ 9 w 227"/>
                <a:gd name="T59" fmla="*/ 147 h 238"/>
                <a:gd name="T60" fmla="*/ 47 w 227"/>
                <a:gd name="T61" fmla="*/ 91 h 238"/>
                <a:gd name="T62" fmla="*/ 89 w 227"/>
                <a:gd name="T63" fmla="*/ 135 h 238"/>
                <a:gd name="T64" fmla="*/ 107 w 227"/>
                <a:gd name="T65" fmla="*/ 194 h 238"/>
                <a:gd name="T66" fmla="*/ 9 w 227"/>
                <a:gd name="T67" fmla="*/ 147 h 238"/>
                <a:gd name="T68" fmla="*/ 121 w 227"/>
                <a:gd name="T69" fmla="*/ 194 h 238"/>
                <a:gd name="T70" fmla="*/ 138 w 227"/>
                <a:gd name="T71" fmla="*/ 135 h 238"/>
                <a:gd name="T72" fmla="*/ 180 w 227"/>
                <a:gd name="T73" fmla="*/ 91 h 238"/>
                <a:gd name="T74" fmla="*/ 218 w 227"/>
                <a:gd name="T75" fmla="*/ 147 h 238"/>
                <a:gd name="T76" fmla="*/ 121 w 227"/>
                <a:gd name="T77" fmla="*/ 19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238">
                  <a:moveTo>
                    <a:pt x="182" y="82"/>
                  </a:moveTo>
                  <a:cubicBezTo>
                    <a:pt x="190" y="38"/>
                    <a:pt x="156" y="0"/>
                    <a:pt x="114" y="0"/>
                  </a:cubicBezTo>
                  <a:cubicBezTo>
                    <a:pt x="71" y="0"/>
                    <a:pt x="38" y="38"/>
                    <a:pt x="45" y="82"/>
                  </a:cubicBezTo>
                  <a:cubicBezTo>
                    <a:pt x="19" y="92"/>
                    <a:pt x="0" y="117"/>
                    <a:pt x="0" y="147"/>
                  </a:cubicBezTo>
                  <a:cubicBezTo>
                    <a:pt x="0" y="206"/>
                    <a:pt x="68" y="238"/>
                    <a:pt x="114" y="201"/>
                  </a:cubicBezTo>
                  <a:cubicBezTo>
                    <a:pt x="126" y="211"/>
                    <a:pt x="141" y="217"/>
                    <a:pt x="158" y="217"/>
                  </a:cubicBezTo>
                  <a:cubicBezTo>
                    <a:pt x="196" y="217"/>
                    <a:pt x="227" y="185"/>
                    <a:pt x="227" y="147"/>
                  </a:cubicBezTo>
                  <a:cubicBezTo>
                    <a:pt x="227" y="117"/>
                    <a:pt x="209" y="92"/>
                    <a:pt x="182" y="82"/>
                  </a:cubicBezTo>
                  <a:close/>
                  <a:moveTo>
                    <a:pt x="114" y="9"/>
                  </a:moveTo>
                  <a:cubicBezTo>
                    <a:pt x="150" y="9"/>
                    <a:pt x="179" y="42"/>
                    <a:pt x="173" y="79"/>
                  </a:cubicBezTo>
                  <a:cubicBezTo>
                    <a:pt x="151" y="74"/>
                    <a:pt x="130" y="80"/>
                    <a:pt x="114" y="93"/>
                  </a:cubicBezTo>
                  <a:cubicBezTo>
                    <a:pt x="97" y="80"/>
                    <a:pt x="76" y="74"/>
                    <a:pt x="54" y="79"/>
                  </a:cubicBezTo>
                  <a:cubicBezTo>
                    <a:pt x="48" y="42"/>
                    <a:pt x="77" y="9"/>
                    <a:pt x="114" y="9"/>
                  </a:cubicBezTo>
                  <a:close/>
                  <a:moveTo>
                    <a:pt x="114" y="188"/>
                  </a:moveTo>
                  <a:cubicBezTo>
                    <a:pt x="101" y="175"/>
                    <a:pt x="95" y="157"/>
                    <a:pt x="98" y="138"/>
                  </a:cubicBezTo>
                  <a:cubicBezTo>
                    <a:pt x="108" y="140"/>
                    <a:pt x="118" y="140"/>
                    <a:pt x="129" y="138"/>
                  </a:cubicBezTo>
                  <a:cubicBezTo>
                    <a:pt x="132" y="157"/>
                    <a:pt x="126" y="175"/>
                    <a:pt x="114" y="188"/>
                  </a:cubicBezTo>
                  <a:close/>
                  <a:moveTo>
                    <a:pt x="100" y="129"/>
                  </a:moveTo>
                  <a:cubicBezTo>
                    <a:pt x="103" y="120"/>
                    <a:pt x="108" y="112"/>
                    <a:pt x="114" y="106"/>
                  </a:cubicBezTo>
                  <a:cubicBezTo>
                    <a:pt x="120" y="112"/>
                    <a:pt x="124" y="120"/>
                    <a:pt x="127" y="129"/>
                  </a:cubicBezTo>
                  <a:cubicBezTo>
                    <a:pt x="118" y="131"/>
                    <a:pt x="109" y="131"/>
                    <a:pt x="100" y="129"/>
                  </a:cubicBezTo>
                  <a:close/>
                  <a:moveTo>
                    <a:pt x="91" y="126"/>
                  </a:moveTo>
                  <a:cubicBezTo>
                    <a:pt x="75" y="119"/>
                    <a:pt x="62" y="105"/>
                    <a:pt x="56" y="88"/>
                  </a:cubicBezTo>
                  <a:cubicBezTo>
                    <a:pt x="75" y="84"/>
                    <a:pt x="93" y="89"/>
                    <a:pt x="107" y="100"/>
                  </a:cubicBezTo>
                  <a:cubicBezTo>
                    <a:pt x="100" y="107"/>
                    <a:pt x="95" y="116"/>
                    <a:pt x="91" y="126"/>
                  </a:cubicBezTo>
                  <a:close/>
                  <a:moveTo>
                    <a:pt x="121" y="100"/>
                  </a:moveTo>
                  <a:cubicBezTo>
                    <a:pt x="135" y="88"/>
                    <a:pt x="153" y="84"/>
                    <a:pt x="171" y="88"/>
                  </a:cubicBezTo>
                  <a:cubicBezTo>
                    <a:pt x="166" y="105"/>
                    <a:pt x="153" y="119"/>
                    <a:pt x="136" y="126"/>
                  </a:cubicBezTo>
                  <a:cubicBezTo>
                    <a:pt x="133" y="116"/>
                    <a:pt x="127" y="107"/>
                    <a:pt x="121" y="100"/>
                  </a:cubicBezTo>
                  <a:close/>
                  <a:moveTo>
                    <a:pt x="9" y="147"/>
                  </a:moveTo>
                  <a:cubicBezTo>
                    <a:pt x="9" y="122"/>
                    <a:pt x="25" y="100"/>
                    <a:pt x="47" y="91"/>
                  </a:cubicBezTo>
                  <a:cubicBezTo>
                    <a:pt x="54" y="111"/>
                    <a:pt x="69" y="127"/>
                    <a:pt x="89" y="135"/>
                  </a:cubicBezTo>
                  <a:cubicBezTo>
                    <a:pt x="85" y="157"/>
                    <a:pt x="92" y="179"/>
                    <a:pt x="107" y="194"/>
                  </a:cubicBezTo>
                  <a:cubicBezTo>
                    <a:pt x="67" y="226"/>
                    <a:pt x="9" y="197"/>
                    <a:pt x="9" y="147"/>
                  </a:cubicBezTo>
                  <a:close/>
                  <a:moveTo>
                    <a:pt x="121" y="194"/>
                  </a:moveTo>
                  <a:cubicBezTo>
                    <a:pt x="135" y="179"/>
                    <a:pt x="142" y="158"/>
                    <a:pt x="138" y="135"/>
                  </a:cubicBezTo>
                  <a:cubicBezTo>
                    <a:pt x="158" y="127"/>
                    <a:pt x="174" y="111"/>
                    <a:pt x="180" y="91"/>
                  </a:cubicBezTo>
                  <a:cubicBezTo>
                    <a:pt x="202" y="100"/>
                    <a:pt x="218" y="122"/>
                    <a:pt x="218" y="147"/>
                  </a:cubicBezTo>
                  <a:cubicBezTo>
                    <a:pt x="218" y="197"/>
                    <a:pt x="160" y="226"/>
                    <a:pt x="121" y="194"/>
                  </a:cubicBezTo>
                  <a:close/>
                </a:path>
              </a:pathLst>
            </a:custGeom>
            <a:solidFill>
              <a:srgbClr val="0057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86" name="Group 85">
            <a:extLst>
              <a:ext uri="{FF2B5EF4-FFF2-40B4-BE49-F238E27FC236}">
                <a16:creationId xmlns:a16="http://schemas.microsoft.com/office/drawing/2014/main" id="{D2808335-3E0F-47A2-ABE9-211833C77F74}"/>
              </a:ext>
            </a:extLst>
          </p:cNvPr>
          <p:cNvGrpSpPr/>
          <p:nvPr/>
        </p:nvGrpSpPr>
        <p:grpSpPr>
          <a:xfrm>
            <a:off x="11541723" y="591482"/>
            <a:ext cx="520995" cy="520995"/>
            <a:chOff x="10927157" y="463804"/>
            <a:chExt cx="520995" cy="520995"/>
          </a:xfrm>
        </p:grpSpPr>
        <p:sp>
          <p:nvSpPr>
            <p:cNvPr id="87" name="Oval 86">
              <a:extLst>
                <a:ext uri="{FF2B5EF4-FFF2-40B4-BE49-F238E27FC236}">
                  <a16:creationId xmlns:a16="http://schemas.microsoft.com/office/drawing/2014/main" id="{3B2D9B37-59D6-4A85-939C-62D914DE95A1}"/>
                </a:ext>
              </a:extLst>
            </p:cNvPr>
            <p:cNvSpPr/>
            <p:nvPr/>
          </p:nvSpPr>
          <p:spPr bwMode="auto">
            <a:xfrm>
              <a:off x="10927157" y="463804"/>
              <a:ext cx="520995" cy="520995"/>
            </a:xfrm>
            <a:prstGeom prst="ellipse">
              <a:avLst/>
            </a:prstGeom>
            <a:solidFill>
              <a:schemeClr val="tx1"/>
            </a:solidFill>
            <a:ln w="9525" cap="flat" cmpd="sng" algn="ctr">
              <a:solidFill>
                <a:srgbClr val="00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88" name="Freeform 113">
              <a:extLst>
                <a:ext uri="{FF2B5EF4-FFF2-40B4-BE49-F238E27FC236}">
                  <a16:creationId xmlns:a16="http://schemas.microsoft.com/office/drawing/2014/main" id="{FCEDE312-1E9D-4EA0-B5D0-3E4AE6DDA78D}"/>
                </a:ext>
              </a:extLst>
            </p:cNvPr>
            <p:cNvSpPr>
              <a:spLocks noEditPoints="1"/>
            </p:cNvSpPr>
            <p:nvPr/>
          </p:nvSpPr>
          <p:spPr bwMode="auto">
            <a:xfrm>
              <a:off x="11029673" y="563338"/>
              <a:ext cx="317139" cy="319043"/>
            </a:xfrm>
            <a:custGeom>
              <a:avLst/>
              <a:gdLst>
                <a:gd name="T0" fmla="*/ 124 w 246"/>
                <a:gd name="T1" fmla="*/ 0 h 247"/>
                <a:gd name="T2" fmla="*/ 124 w 246"/>
                <a:gd name="T3" fmla="*/ 0 h 247"/>
                <a:gd name="T4" fmla="*/ 123 w 246"/>
                <a:gd name="T5" fmla="*/ 0 h 247"/>
                <a:gd name="T6" fmla="*/ 122 w 246"/>
                <a:gd name="T7" fmla="*/ 0 h 247"/>
                <a:gd name="T8" fmla="*/ 122 w 246"/>
                <a:gd name="T9" fmla="*/ 247 h 247"/>
                <a:gd name="T10" fmla="*/ 123 w 246"/>
                <a:gd name="T11" fmla="*/ 247 h 247"/>
                <a:gd name="T12" fmla="*/ 124 w 246"/>
                <a:gd name="T13" fmla="*/ 247 h 247"/>
                <a:gd name="T14" fmla="*/ 124 w 246"/>
                <a:gd name="T15" fmla="*/ 247 h 247"/>
                <a:gd name="T16" fmla="*/ 10 w 246"/>
                <a:gd name="T17" fmla="*/ 129 h 247"/>
                <a:gd name="T18" fmla="*/ 64 w 246"/>
                <a:gd name="T19" fmla="*/ 174 h 247"/>
                <a:gd name="T20" fmla="*/ 10 w 246"/>
                <a:gd name="T21" fmla="*/ 129 h 247"/>
                <a:gd name="T22" fmla="*/ 188 w 246"/>
                <a:gd name="T23" fmla="*/ 119 h 247"/>
                <a:gd name="T24" fmla="*/ 225 w 246"/>
                <a:gd name="T25" fmla="*/ 74 h 247"/>
                <a:gd name="T26" fmla="*/ 178 w 246"/>
                <a:gd name="T27" fmla="*/ 119 h 247"/>
                <a:gd name="T28" fmla="*/ 128 w 246"/>
                <a:gd name="T29" fmla="*/ 74 h 247"/>
                <a:gd name="T30" fmla="*/ 178 w 246"/>
                <a:gd name="T31" fmla="*/ 119 h 247"/>
                <a:gd name="T32" fmla="*/ 128 w 246"/>
                <a:gd name="T33" fmla="*/ 11 h 247"/>
                <a:gd name="T34" fmla="*/ 128 w 246"/>
                <a:gd name="T35" fmla="*/ 64 h 247"/>
                <a:gd name="T36" fmla="*/ 118 w 246"/>
                <a:gd name="T37" fmla="*/ 64 h 247"/>
                <a:gd name="T38" fmla="*/ 118 w 246"/>
                <a:gd name="T39" fmla="*/ 11 h 247"/>
                <a:gd name="T40" fmla="*/ 118 w 246"/>
                <a:gd name="T41" fmla="*/ 119 h 247"/>
                <a:gd name="T42" fmla="*/ 74 w 246"/>
                <a:gd name="T43" fmla="*/ 74 h 247"/>
                <a:gd name="T44" fmla="*/ 59 w 246"/>
                <a:gd name="T45" fmla="*/ 119 h 247"/>
                <a:gd name="T46" fmla="*/ 21 w 246"/>
                <a:gd name="T47" fmla="*/ 74 h 247"/>
                <a:gd name="T48" fmla="*/ 59 w 246"/>
                <a:gd name="T49" fmla="*/ 119 h 247"/>
                <a:gd name="T50" fmla="*/ 118 w 246"/>
                <a:gd name="T51" fmla="*/ 129 h 247"/>
                <a:gd name="T52" fmla="*/ 74 w 246"/>
                <a:gd name="T53" fmla="*/ 174 h 247"/>
                <a:gd name="T54" fmla="*/ 118 w 246"/>
                <a:gd name="T55" fmla="*/ 184 h 247"/>
                <a:gd name="T56" fmla="*/ 77 w 246"/>
                <a:gd name="T57" fmla="*/ 184 h 247"/>
                <a:gd name="T58" fmla="*/ 128 w 246"/>
                <a:gd name="T59" fmla="*/ 237 h 247"/>
                <a:gd name="T60" fmla="*/ 169 w 246"/>
                <a:gd name="T61" fmla="*/ 184 h 247"/>
                <a:gd name="T62" fmla="*/ 128 w 246"/>
                <a:gd name="T63" fmla="*/ 174 h 247"/>
                <a:gd name="T64" fmla="*/ 178 w 246"/>
                <a:gd name="T65" fmla="*/ 129 h 247"/>
                <a:gd name="T66" fmla="*/ 128 w 246"/>
                <a:gd name="T67" fmla="*/ 174 h 247"/>
                <a:gd name="T68" fmla="*/ 236 w 246"/>
                <a:gd name="T69" fmla="*/ 129 h 247"/>
                <a:gd name="T70" fmla="*/ 183 w 246"/>
                <a:gd name="T71" fmla="*/ 174 h 247"/>
                <a:gd name="T72" fmla="*/ 220 w 246"/>
                <a:gd name="T73" fmla="*/ 64 h 247"/>
                <a:gd name="T74" fmla="*/ 154 w 246"/>
                <a:gd name="T75" fmla="*/ 15 h 247"/>
                <a:gd name="T76" fmla="*/ 92 w 246"/>
                <a:gd name="T77" fmla="*/ 14 h 247"/>
                <a:gd name="T78" fmla="*/ 26 w 246"/>
                <a:gd name="T79" fmla="*/ 64 h 247"/>
                <a:gd name="T80" fmla="*/ 27 w 246"/>
                <a:gd name="T81" fmla="*/ 184 h 247"/>
                <a:gd name="T82" fmla="*/ 92 w 246"/>
                <a:gd name="T83" fmla="*/ 233 h 247"/>
                <a:gd name="T84" fmla="*/ 154 w 246"/>
                <a:gd name="T85" fmla="*/ 233 h 247"/>
                <a:gd name="T86" fmla="*/ 219 w 246"/>
                <a:gd name="T87" fmla="*/ 18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247">
                  <a:moveTo>
                    <a:pt x="246" y="124"/>
                  </a:moveTo>
                  <a:cubicBezTo>
                    <a:pt x="246" y="56"/>
                    <a:pt x="192" y="1"/>
                    <a:pt x="124" y="0"/>
                  </a:cubicBezTo>
                  <a:cubicBezTo>
                    <a:pt x="124" y="0"/>
                    <a:pt x="124" y="0"/>
                    <a:pt x="124" y="0"/>
                  </a:cubicBezTo>
                  <a:cubicBezTo>
                    <a:pt x="124" y="0"/>
                    <a:pt x="124" y="0"/>
                    <a:pt x="124" y="0"/>
                  </a:cubicBezTo>
                  <a:cubicBezTo>
                    <a:pt x="123" y="0"/>
                    <a:pt x="123" y="0"/>
                    <a:pt x="123" y="0"/>
                  </a:cubicBezTo>
                  <a:cubicBezTo>
                    <a:pt x="123" y="0"/>
                    <a:pt x="123" y="0"/>
                    <a:pt x="123" y="0"/>
                  </a:cubicBezTo>
                  <a:cubicBezTo>
                    <a:pt x="123" y="0"/>
                    <a:pt x="123" y="0"/>
                    <a:pt x="123" y="0"/>
                  </a:cubicBezTo>
                  <a:cubicBezTo>
                    <a:pt x="123" y="0"/>
                    <a:pt x="122" y="0"/>
                    <a:pt x="122" y="0"/>
                  </a:cubicBezTo>
                  <a:cubicBezTo>
                    <a:pt x="55" y="1"/>
                    <a:pt x="0" y="56"/>
                    <a:pt x="0" y="124"/>
                  </a:cubicBezTo>
                  <a:cubicBezTo>
                    <a:pt x="0" y="191"/>
                    <a:pt x="55" y="247"/>
                    <a:pt x="122" y="247"/>
                  </a:cubicBezTo>
                  <a:cubicBezTo>
                    <a:pt x="122" y="247"/>
                    <a:pt x="123" y="247"/>
                    <a:pt x="123" y="247"/>
                  </a:cubicBezTo>
                  <a:cubicBezTo>
                    <a:pt x="123" y="247"/>
                    <a:pt x="123" y="247"/>
                    <a:pt x="123" y="247"/>
                  </a:cubicBezTo>
                  <a:cubicBezTo>
                    <a:pt x="123" y="247"/>
                    <a:pt x="123" y="247"/>
                    <a:pt x="123" y="247"/>
                  </a:cubicBezTo>
                  <a:cubicBezTo>
                    <a:pt x="123" y="247"/>
                    <a:pt x="123" y="247"/>
                    <a:pt x="124" y="247"/>
                  </a:cubicBezTo>
                  <a:cubicBezTo>
                    <a:pt x="124" y="247"/>
                    <a:pt x="124" y="247"/>
                    <a:pt x="124" y="247"/>
                  </a:cubicBezTo>
                  <a:cubicBezTo>
                    <a:pt x="124" y="247"/>
                    <a:pt x="124" y="247"/>
                    <a:pt x="124" y="247"/>
                  </a:cubicBezTo>
                  <a:cubicBezTo>
                    <a:pt x="192" y="246"/>
                    <a:pt x="246" y="191"/>
                    <a:pt x="246" y="124"/>
                  </a:cubicBezTo>
                  <a:close/>
                  <a:moveTo>
                    <a:pt x="10" y="129"/>
                  </a:moveTo>
                  <a:cubicBezTo>
                    <a:pt x="59" y="129"/>
                    <a:pt x="59" y="129"/>
                    <a:pt x="59" y="129"/>
                  </a:cubicBezTo>
                  <a:cubicBezTo>
                    <a:pt x="59" y="145"/>
                    <a:pt x="61" y="160"/>
                    <a:pt x="64" y="174"/>
                  </a:cubicBezTo>
                  <a:cubicBezTo>
                    <a:pt x="21" y="174"/>
                    <a:pt x="21" y="174"/>
                    <a:pt x="21" y="174"/>
                  </a:cubicBezTo>
                  <a:cubicBezTo>
                    <a:pt x="15" y="160"/>
                    <a:pt x="10" y="145"/>
                    <a:pt x="10" y="129"/>
                  </a:cubicBezTo>
                  <a:close/>
                  <a:moveTo>
                    <a:pt x="236" y="119"/>
                  </a:moveTo>
                  <a:cubicBezTo>
                    <a:pt x="188" y="119"/>
                    <a:pt x="188" y="119"/>
                    <a:pt x="188" y="119"/>
                  </a:cubicBezTo>
                  <a:cubicBezTo>
                    <a:pt x="187" y="103"/>
                    <a:pt x="186" y="88"/>
                    <a:pt x="183" y="74"/>
                  </a:cubicBezTo>
                  <a:cubicBezTo>
                    <a:pt x="225" y="74"/>
                    <a:pt x="225" y="74"/>
                    <a:pt x="225" y="74"/>
                  </a:cubicBezTo>
                  <a:cubicBezTo>
                    <a:pt x="232" y="88"/>
                    <a:pt x="236" y="103"/>
                    <a:pt x="236" y="119"/>
                  </a:cubicBezTo>
                  <a:close/>
                  <a:moveTo>
                    <a:pt x="178" y="119"/>
                  </a:moveTo>
                  <a:cubicBezTo>
                    <a:pt x="128" y="119"/>
                    <a:pt x="128" y="119"/>
                    <a:pt x="128" y="119"/>
                  </a:cubicBezTo>
                  <a:cubicBezTo>
                    <a:pt x="128" y="74"/>
                    <a:pt x="128" y="74"/>
                    <a:pt x="128" y="74"/>
                  </a:cubicBezTo>
                  <a:cubicBezTo>
                    <a:pt x="172" y="74"/>
                    <a:pt x="172" y="74"/>
                    <a:pt x="172" y="74"/>
                  </a:cubicBezTo>
                  <a:cubicBezTo>
                    <a:pt x="175" y="88"/>
                    <a:pt x="177" y="103"/>
                    <a:pt x="178" y="119"/>
                  </a:cubicBezTo>
                  <a:close/>
                  <a:moveTo>
                    <a:pt x="128" y="64"/>
                  </a:moveTo>
                  <a:cubicBezTo>
                    <a:pt x="128" y="11"/>
                    <a:pt x="128" y="11"/>
                    <a:pt x="128" y="11"/>
                  </a:cubicBezTo>
                  <a:cubicBezTo>
                    <a:pt x="145" y="14"/>
                    <a:pt x="161" y="34"/>
                    <a:pt x="170" y="64"/>
                  </a:cubicBezTo>
                  <a:lnTo>
                    <a:pt x="128" y="64"/>
                  </a:lnTo>
                  <a:close/>
                  <a:moveTo>
                    <a:pt x="118" y="11"/>
                  </a:moveTo>
                  <a:cubicBezTo>
                    <a:pt x="118" y="64"/>
                    <a:pt x="118" y="64"/>
                    <a:pt x="118" y="64"/>
                  </a:cubicBezTo>
                  <a:cubicBezTo>
                    <a:pt x="77" y="64"/>
                    <a:pt x="77" y="64"/>
                    <a:pt x="77" y="64"/>
                  </a:cubicBezTo>
                  <a:cubicBezTo>
                    <a:pt x="86" y="35"/>
                    <a:pt x="101" y="14"/>
                    <a:pt x="118" y="11"/>
                  </a:cubicBezTo>
                  <a:close/>
                  <a:moveTo>
                    <a:pt x="118" y="74"/>
                  </a:moveTo>
                  <a:cubicBezTo>
                    <a:pt x="118" y="119"/>
                    <a:pt x="118" y="119"/>
                    <a:pt x="118" y="119"/>
                  </a:cubicBezTo>
                  <a:cubicBezTo>
                    <a:pt x="69" y="119"/>
                    <a:pt x="69" y="119"/>
                    <a:pt x="69" y="119"/>
                  </a:cubicBezTo>
                  <a:cubicBezTo>
                    <a:pt x="69" y="103"/>
                    <a:pt x="71" y="88"/>
                    <a:pt x="74" y="74"/>
                  </a:cubicBezTo>
                  <a:lnTo>
                    <a:pt x="118" y="74"/>
                  </a:lnTo>
                  <a:close/>
                  <a:moveTo>
                    <a:pt x="59" y="119"/>
                  </a:moveTo>
                  <a:cubicBezTo>
                    <a:pt x="10" y="119"/>
                    <a:pt x="10" y="119"/>
                    <a:pt x="10" y="119"/>
                  </a:cubicBezTo>
                  <a:cubicBezTo>
                    <a:pt x="10" y="103"/>
                    <a:pt x="14" y="88"/>
                    <a:pt x="21" y="74"/>
                  </a:cubicBezTo>
                  <a:cubicBezTo>
                    <a:pt x="64" y="74"/>
                    <a:pt x="64" y="74"/>
                    <a:pt x="64" y="74"/>
                  </a:cubicBezTo>
                  <a:cubicBezTo>
                    <a:pt x="61" y="88"/>
                    <a:pt x="59" y="103"/>
                    <a:pt x="59" y="119"/>
                  </a:cubicBezTo>
                  <a:close/>
                  <a:moveTo>
                    <a:pt x="69" y="129"/>
                  </a:moveTo>
                  <a:cubicBezTo>
                    <a:pt x="118" y="129"/>
                    <a:pt x="118" y="129"/>
                    <a:pt x="118" y="129"/>
                  </a:cubicBezTo>
                  <a:cubicBezTo>
                    <a:pt x="118" y="174"/>
                    <a:pt x="118" y="174"/>
                    <a:pt x="118" y="174"/>
                  </a:cubicBezTo>
                  <a:cubicBezTo>
                    <a:pt x="74" y="174"/>
                    <a:pt x="74" y="174"/>
                    <a:pt x="74" y="174"/>
                  </a:cubicBezTo>
                  <a:cubicBezTo>
                    <a:pt x="71" y="160"/>
                    <a:pt x="69" y="145"/>
                    <a:pt x="69" y="129"/>
                  </a:cubicBezTo>
                  <a:close/>
                  <a:moveTo>
                    <a:pt x="118" y="184"/>
                  </a:moveTo>
                  <a:cubicBezTo>
                    <a:pt x="118" y="236"/>
                    <a:pt x="118" y="236"/>
                    <a:pt x="118" y="236"/>
                  </a:cubicBezTo>
                  <a:cubicBezTo>
                    <a:pt x="101" y="233"/>
                    <a:pt x="86" y="213"/>
                    <a:pt x="77" y="184"/>
                  </a:cubicBezTo>
                  <a:lnTo>
                    <a:pt x="118" y="184"/>
                  </a:lnTo>
                  <a:close/>
                  <a:moveTo>
                    <a:pt x="128" y="237"/>
                  </a:moveTo>
                  <a:cubicBezTo>
                    <a:pt x="128" y="184"/>
                    <a:pt x="128" y="184"/>
                    <a:pt x="128" y="184"/>
                  </a:cubicBezTo>
                  <a:cubicBezTo>
                    <a:pt x="169" y="184"/>
                    <a:pt x="169" y="184"/>
                    <a:pt x="169" y="184"/>
                  </a:cubicBezTo>
                  <a:cubicBezTo>
                    <a:pt x="160" y="213"/>
                    <a:pt x="145" y="233"/>
                    <a:pt x="128" y="237"/>
                  </a:cubicBezTo>
                  <a:close/>
                  <a:moveTo>
                    <a:pt x="128" y="174"/>
                  </a:moveTo>
                  <a:cubicBezTo>
                    <a:pt x="128" y="129"/>
                    <a:pt x="128" y="129"/>
                    <a:pt x="128" y="129"/>
                  </a:cubicBezTo>
                  <a:cubicBezTo>
                    <a:pt x="178" y="129"/>
                    <a:pt x="178" y="129"/>
                    <a:pt x="178" y="129"/>
                  </a:cubicBezTo>
                  <a:cubicBezTo>
                    <a:pt x="177" y="145"/>
                    <a:pt x="175" y="160"/>
                    <a:pt x="172" y="174"/>
                  </a:cubicBezTo>
                  <a:lnTo>
                    <a:pt x="128" y="174"/>
                  </a:lnTo>
                  <a:close/>
                  <a:moveTo>
                    <a:pt x="188" y="129"/>
                  </a:moveTo>
                  <a:cubicBezTo>
                    <a:pt x="236" y="129"/>
                    <a:pt x="236" y="129"/>
                    <a:pt x="236" y="129"/>
                  </a:cubicBezTo>
                  <a:cubicBezTo>
                    <a:pt x="236" y="145"/>
                    <a:pt x="232" y="160"/>
                    <a:pt x="225" y="174"/>
                  </a:cubicBezTo>
                  <a:cubicBezTo>
                    <a:pt x="183" y="174"/>
                    <a:pt x="183" y="174"/>
                    <a:pt x="183" y="174"/>
                  </a:cubicBezTo>
                  <a:cubicBezTo>
                    <a:pt x="186" y="160"/>
                    <a:pt x="187" y="145"/>
                    <a:pt x="188" y="129"/>
                  </a:cubicBezTo>
                  <a:close/>
                  <a:moveTo>
                    <a:pt x="220" y="64"/>
                  </a:moveTo>
                  <a:cubicBezTo>
                    <a:pt x="180" y="64"/>
                    <a:pt x="180" y="64"/>
                    <a:pt x="180" y="64"/>
                  </a:cubicBezTo>
                  <a:cubicBezTo>
                    <a:pt x="174" y="43"/>
                    <a:pt x="165" y="26"/>
                    <a:pt x="154" y="15"/>
                  </a:cubicBezTo>
                  <a:cubicBezTo>
                    <a:pt x="182" y="22"/>
                    <a:pt x="205" y="40"/>
                    <a:pt x="220" y="64"/>
                  </a:cubicBezTo>
                  <a:close/>
                  <a:moveTo>
                    <a:pt x="92" y="14"/>
                  </a:moveTo>
                  <a:cubicBezTo>
                    <a:pt x="81" y="26"/>
                    <a:pt x="72" y="43"/>
                    <a:pt x="66" y="64"/>
                  </a:cubicBezTo>
                  <a:cubicBezTo>
                    <a:pt x="26" y="64"/>
                    <a:pt x="26" y="64"/>
                    <a:pt x="26" y="64"/>
                  </a:cubicBezTo>
                  <a:cubicBezTo>
                    <a:pt x="41" y="40"/>
                    <a:pt x="65" y="22"/>
                    <a:pt x="92" y="14"/>
                  </a:cubicBezTo>
                  <a:close/>
                  <a:moveTo>
                    <a:pt x="27" y="184"/>
                  </a:moveTo>
                  <a:cubicBezTo>
                    <a:pt x="66" y="184"/>
                    <a:pt x="66" y="184"/>
                    <a:pt x="66" y="184"/>
                  </a:cubicBezTo>
                  <a:cubicBezTo>
                    <a:pt x="72" y="205"/>
                    <a:pt x="81" y="222"/>
                    <a:pt x="92" y="233"/>
                  </a:cubicBezTo>
                  <a:cubicBezTo>
                    <a:pt x="65" y="225"/>
                    <a:pt x="42" y="207"/>
                    <a:pt x="27" y="184"/>
                  </a:cubicBezTo>
                  <a:close/>
                  <a:moveTo>
                    <a:pt x="154" y="233"/>
                  </a:moveTo>
                  <a:cubicBezTo>
                    <a:pt x="165" y="221"/>
                    <a:pt x="174" y="204"/>
                    <a:pt x="180" y="184"/>
                  </a:cubicBezTo>
                  <a:cubicBezTo>
                    <a:pt x="219" y="184"/>
                    <a:pt x="219" y="184"/>
                    <a:pt x="219" y="184"/>
                  </a:cubicBezTo>
                  <a:cubicBezTo>
                    <a:pt x="204" y="207"/>
                    <a:pt x="181" y="225"/>
                    <a:pt x="154" y="233"/>
                  </a:cubicBezTo>
                  <a:close/>
                </a:path>
              </a:pathLst>
            </a:custGeom>
            <a:solidFill>
              <a:srgbClr val="0066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000000"/>
                </a:solidFill>
                <a:effectLst/>
                <a:uLnTx/>
                <a:uFillTx/>
                <a:latin typeface="Open Sans"/>
                <a:ea typeface="+mn-ea"/>
                <a:cs typeface="+mn-cs"/>
              </a:endParaRPr>
            </a:p>
          </p:txBody>
        </p:sp>
      </p:grpSp>
    </p:spTree>
    <p:extLst>
      <p:ext uri="{BB962C8B-B14F-4D97-AF65-F5344CB8AC3E}">
        <p14:creationId xmlns:p14="http://schemas.microsoft.com/office/powerpoint/2010/main" val="138209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xfrm>
            <a:off x="0" y="-1"/>
            <a:ext cx="12192000" cy="1312333"/>
          </a:xfrm>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0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t>National Plan Update </a:t>
            </a:r>
            <a:br>
              <a:rPr kumimoji="0" lang="en-US" sz="44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br>
            <a:endParaRPr lang="en-US" altLang="en-US" dirty="0"/>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1B20F3-4946-6446-BF0F-53EBEE663290}"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sp>
        <p:nvSpPr>
          <p:cNvPr id="12" name="object 6">
            <a:extLst>
              <a:ext uri="{FF2B5EF4-FFF2-40B4-BE49-F238E27FC236}">
                <a16:creationId xmlns:a16="http://schemas.microsoft.com/office/drawing/2014/main" id="{8F90D551-EFD8-45E2-BE81-8E4A7115A05E}"/>
              </a:ext>
            </a:extLst>
          </p:cNvPr>
          <p:cNvSpPr txBox="1"/>
          <p:nvPr/>
        </p:nvSpPr>
        <p:spPr>
          <a:xfrm>
            <a:off x="220602" y="1790641"/>
            <a:ext cx="10927068" cy="4730782"/>
          </a:xfrm>
          <a:prstGeom prst="rect">
            <a:avLst/>
          </a:prstGeom>
        </p:spPr>
        <p:txBody>
          <a:bodyPr vert="horz" wrap="square" lIns="0" tIns="113030" rIns="0" bIns="0" rtlCol="0">
            <a:spAutoFit/>
          </a:bodyPr>
          <a:lstStyle/>
          <a:p>
            <a:pPr marL="236220" marR="269240" indent="-224154">
              <a:spcBef>
                <a:spcPts val="790"/>
              </a:spcBef>
              <a:buFontTx/>
              <a:buChar char="•"/>
              <a:tabLst>
                <a:tab pos="236854" algn="l"/>
              </a:tabLst>
              <a:defRPr/>
            </a:pPr>
            <a:r>
              <a:rPr lang="en-US" sz="3200" dirty="0">
                <a:solidFill>
                  <a:schemeClr val="bg1"/>
                </a:solidFill>
                <a:cs typeface="Arial"/>
              </a:rPr>
              <a:t>Formerly known as “</a:t>
            </a:r>
            <a:r>
              <a:rPr lang="en-US" sz="3200" i="1" dirty="0">
                <a:solidFill>
                  <a:schemeClr val="bg1"/>
                </a:solidFill>
                <a:cs typeface="Arial"/>
              </a:rPr>
              <a:t>National Infrastructure Protection Plan</a:t>
            </a:r>
            <a:r>
              <a:rPr lang="en-US" sz="3200" dirty="0">
                <a:solidFill>
                  <a:schemeClr val="bg1"/>
                </a:solidFill>
                <a:cs typeface="Arial"/>
              </a:rPr>
              <a:t>” or NIPP</a:t>
            </a:r>
          </a:p>
          <a:p>
            <a:pPr marL="236220" marR="269240" indent="-224154">
              <a:spcBef>
                <a:spcPts val="790"/>
              </a:spcBef>
              <a:buFontTx/>
              <a:buChar char="•"/>
              <a:tabLst>
                <a:tab pos="236854" algn="l"/>
              </a:tabLst>
              <a:defRPr/>
            </a:pPr>
            <a:r>
              <a:rPr lang="en-US" sz="3200" dirty="0">
                <a:solidFill>
                  <a:schemeClr val="bg1"/>
                </a:solidFill>
                <a:cs typeface="Arial"/>
              </a:rPr>
              <a:t>Last published in 2013</a:t>
            </a:r>
          </a:p>
          <a:p>
            <a:pPr marL="236220" marR="269240" indent="-224154">
              <a:spcBef>
                <a:spcPts val="790"/>
              </a:spcBef>
              <a:buFontTx/>
              <a:buChar char="•"/>
              <a:tabLst>
                <a:tab pos="236854" algn="l"/>
              </a:tabLst>
              <a:defRPr/>
            </a:pPr>
            <a:r>
              <a:rPr lang="en-US" sz="3200" dirty="0">
                <a:solidFill>
                  <a:schemeClr val="bg1"/>
                </a:solidFill>
                <a:cs typeface="Arial"/>
              </a:rPr>
              <a:t>CISA is leading the U.S. Government </a:t>
            </a:r>
          </a:p>
          <a:p>
            <a:pPr marL="12066" marR="269240">
              <a:spcBef>
                <a:spcPts val="790"/>
              </a:spcBef>
              <a:tabLst>
                <a:tab pos="236854" algn="l"/>
              </a:tabLst>
              <a:defRPr/>
            </a:pPr>
            <a:r>
              <a:rPr lang="en-US" sz="3200" dirty="0">
                <a:solidFill>
                  <a:schemeClr val="bg1"/>
                </a:solidFill>
                <a:cs typeface="Arial"/>
              </a:rPr>
              <a:t>	effort to update the National Plan </a:t>
            </a:r>
          </a:p>
          <a:p>
            <a:pPr marL="236220" marR="269240" indent="-224154">
              <a:spcBef>
                <a:spcPts val="790"/>
              </a:spcBef>
              <a:buFontTx/>
              <a:buChar char="•"/>
              <a:tabLst>
                <a:tab pos="236854" algn="l"/>
              </a:tabLst>
              <a:defRPr/>
            </a:pPr>
            <a:endParaRPr lang="en-US" sz="3200" dirty="0">
              <a:solidFill>
                <a:schemeClr val="bg1"/>
              </a:solidFill>
              <a:cs typeface="Arial"/>
            </a:endParaRPr>
          </a:p>
          <a:p>
            <a:pPr marL="236220" marR="269240" indent="-224154">
              <a:spcBef>
                <a:spcPts val="790"/>
              </a:spcBef>
              <a:buFontTx/>
              <a:buChar char="•"/>
              <a:tabLst>
                <a:tab pos="236854" algn="l"/>
              </a:tabLst>
              <a:defRPr/>
            </a:pPr>
            <a:endParaRPr lang="en-US" sz="3200" dirty="0">
              <a:solidFill>
                <a:schemeClr val="bg1"/>
              </a:solidFill>
              <a:cs typeface="Arial"/>
            </a:endParaRPr>
          </a:p>
          <a:p>
            <a:pPr marL="236220" marR="269240" indent="-224154">
              <a:spcBef>
                <a:spcPts val="790"/>
              </a:spcBef>
              <a:buFontTx/>
              <a:buChar char="•"/>
              <a:tabLst>
                <a:tab pos="236854" algn="l"/>
              </a:tabLst>
              <a:defRPr/>
            </a:pPr>
            <a:endParaRPr sz="3600" dirty="0">
              <a:solidFill>
                <a:schemeClr val="bg1"/>
              </a:solidFill>
              <a:cs typeface="Arial"/>
            </a:endParaRPr>
          </a:p>
        </p:txBody>
      </p:sp>
      <p:pic>
        <p:nvPicPr>
          <p:cNvPr id="7" name="Picture 6">
            <a:extLst>
              <a:ext uri="{FF2B5EF4-FFF2-40B4-BE49-F238E27FC236}">
                <a16:creationId xmlns:a16="http://schemas.microsoft.com/office/drawing/2014/main" id="{2E40701E-AE57-4685-8A9D-9214BBB6DBF8}"/>
              </a:ext>
            </a:extLst>
          </p:cNvPr>
          <p:cNvPicPr>
            <a:picLocks noChangeAspect="1"/>
          </p:cNvPicPr>
          <p:nvPr/>
        </p:nvPicPr>
        <p:blipFill>
          <a:blip r:embed="rId3"/>
          <a:stretch>
            <a:fillRect/>
          </a:stretch>
        </p:blipFill>
        <p:spPr>
          <a:xfrm>
            <a:off x="7668154" y="2542495"/>
            <a:ext cx="2672542" cy="3429000"/>
          </a:xfrm>
          <a:prstGeom prst="rect">
            <a:avLst/>
          </a:prstGeom>
        </p:spPr>
      </p:pic>
    </p:spTree>
    <p:extLst>
      <p:ext uri="{BB962C8B-B14F-4D97-AF65-F5344CB8AC3E}">
        <p14:creationId xmlns:p14="http://schemas.microsoft.com/office/powerpoint/2010/main" val="152843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xfrm>
            <a:off x="0" y="-1"/>
            <a:ext cx="12192000" cy="1312333"/>
          </a:xfrm>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0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t>National Plan Update </a:t>
            </a:r>
            <a:br>
              <a:rPr kumimoji="0" lang="en-US" sz="44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br>
            <a:r>
              <a:rPr kumimoji="0" lang="en-US" sz="2000" b="0" i="0" u="none" strike="noStrike" kern="1200" cap="none" spc="-5" normalizeH="0" baseline="0" noProof="0" dirty="0">
                <a:ln>
                  <a:noFill/>
                </a:ln>
                <a:solidFill>
                  <a:srgbClr val="FFC000"/>
                </a:solidFill>
                <a:effectLst/>
                <a:uLnTx/>
                <a:uFillTx/>
                <a:latin typeface="Franklin Gothic Demi Cond" panose="020B0706030402020204" pitchFamily="34" charset="0"/>
                <a:ea typeface="+mj-ea"/>
                <a:cs typeface="+mj-cs"/>
              </a:rPr>
              <a:t>Continued</a:t>
            </a:r>
            <a:endParaRPr lang="en-US" altLang="en-US" dirty="0"/>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1B20F3-4946-6446-BF0F-53EBEE663290}"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sp>
        <p:nvSpPr>
          <p:cNvPr id="5" name="object 6">
            <a:extLst>
              <a:ext uri="{FF2B5EF4-FFF2-40B4-BE49-F238E27FC236}">
                <a16:creationId xmlns:a16="http://schemas.microsoft.com/office/drawing/2014/main" id="{CBC2482C-7621-4519-8510-D75224E4BFA2}"/>
              </a:ext>
            </a:extLst>
          </p:cNvPr>
          <p:cNvSpPr txBox="1"/>
          <p:nvPr/>
        </p:nvSpPr>
        <p:spPr>
          <a:xfrm>
            <a:off x="728373" y="1593849"/>
            <a:ext cx="10735253" cy="5113708"/>
          </a:xfrm>
          <a:prstGeom prst="rect">
            <a:avLst/>
          </a:prstGeom>
        </p:spPr>
        <p:txBody>
          <a:bodyPr vert="horz" wrap="square" lIns="0" tIns="113030" rIns="0" bIns="0" rtlCol="0">
            <a:spAutoFit/>
          </a:bodyPr>
          <a:lstStyle/>
          <a:p>
            <a:pPr marR="0" lvl="1">
              <a:lnSpc>
                <a:spcPct val="150000"/>
              </a:lnSpc>
              <a:spcBef>
                <a:spcPts val="0"/>
              </a:spcBef>
              <a:spcAft>
                <a:spcPts val="400"/>
              </a:spcAft>
            </a:pPr>
            <a:r>
              <a:rPr lang="en-US" b="1" dirty="0">
                <a:solidFill>
                  <a:schemeClr val="bg1"/>
                </a:solidFill>
                <a:cs typeface="Arial"/>
              </a:rPr>
              <a:t>2021 NDAA Codified Sector Risk Management Agencies </a:t>
            </a:r>
            <a:r>
              <a:rPr lang="en-US" dirty="0">
                <a:solidFill>
                  <a:schemeClr val="bg1"/>
                </a:solidFill>
                <a:cs typeface="Arial"/>
              </a:rPr>
              <a:t>(formerly Sector-Specific Agencies)</a:t>
            </a:r>
          </a:p>
          <a:p>
            <a:pPr marR="0" lvl="1">
              <a:lnSpc>
                <a:spcPct val="150000"/>
              </a:lnSpc>
              <a:spcBef>
                <a:spcPts val="0"/>
              </a:spcBef>
              <a:spcAft>
                <a:spcPts val="400"/>
              </a:spcAft>
            </a:pPr>
            <a:r>
              <a:rPr lang="en-US" b="1" dirty="0">
                <a:solidFill>
                  <a:schemeClr val="bg1"/>
                </a:solidFill>
                <a:cs typeface="Arial"/>
              </a:rPr>
              <a:t>It requires CISA to</a:t>
            </a:r>
            <a:r>
              <a:rPr lang="en-US" dirty="0">
                <a:solidFill>
                  <a:schemeClr val="bg1"/>
                </a:solidFill>
                <a:cs typeface="Arial"/>
              </a:rPr>
              <a:t>:</a:t>
            </a:r>
          </a:p>
          <a:p>
            <a:pPr marL="1200150" lvl="2" indent="-285750">
              <a:lnSpc>
                <a:spcPct val="150000"/>
              </a:lnSpc>
              <a:spcAft>
                <a:spcPts val="400"/>
              </a:spcAft>
              <a:buFont typeface="Arial" panose="020B0604020202020204" pitchFamily="34" charset="0"/>
              <a:buChar char="•"/>
            </a:pPr>
            <a:r>
              <a:rPr lang="en-US" dirty="0">
                <a:solidFill>
                  <a:schemeClr val="bg1"/>
                </a:solidFill>
                <a:cs typeface="Arial"/>
              </a:rPr>
              <a:t>Coordinate with the heads of SRMAs to review the existing framework for national coordination described in the 2013 National Plan, and </a:t>
            </a:r>
          </a:p>
          <a:p>
            <a:pPr marL="1200150" lvl="2" indent="-285750">
              <a:lnSpc>
                <a:spcPct val="150000"/>
              </a:lnSpc>
              <a:spcAft>
                <a:spcPts val="400"/>
              </a:spcAft>
              <a:buFont typeface="Arial" panose="020B0604020202020204" pitchFamily="34" charset="0"/>
              <a:buChar char="•"/>
            </a:pPr>
            <a:r>
              <a:rPr lang="en-US" dirty="0">
                <a:solidFill>
                  <a:schemeClr val="bg1"/>
                </a:solidFill>
                <a:cs typeface="Arial"/>
              </a:rPr>
              <a:t>Make recommendations for revising and updating that framework, including modifying the sector structure and alignment of sectors to SRMAs. </a:t>
            </a:r>
          </a:p>
          <a:p>
            <a:pPr marL="1200150" lvl="2" indent="-285750">
              <a:lnSpc>
                <a:spcPct val="150000"/>
              </a:lnSpc>
              <a:spcAft>
                <a:spcPts val="400"/>
              </a:spcAft>
              <a:buFont typeface="Arial" panose="020B0604020202020204" pitchFamily="34" charset="0"/>
              <a:buChar char="•"/>
            </a:pPr>
            <a:r>
              <a:rPr lang="en-US" dirty="0">
                <a:solidFill>
                  <a:schemeClr val="bg1"/>
                </a:solidFill>
                <a:cs typeface="Arial"/>
              </a:rPr>
              <a:t>To support the release of the 2022 National Plan, CISA is leveraging previous National Plan efforts, seeking stakeholder feedback, and addressing all statutory requirements.</a:t>
            </a:r>
          </a:p>
          <a:p>
            <a:pPr marL="1200150" lvl="2" indent="-285750">
              <a:lnSpc>
                <a:spcPct val="150000"/>
              </a:lnSpc>
              <a:spcAft>
                <a:spcPts val="400"/>
              </a:spcAft>
              <a:buFont typeface="Arial" panose="020B0604020202020204" pitchFamily="34" charset="0"/>
              <a:buChar char="•"/>
            </a:pPr>
            <a:r>
              <a:rPr lang="en-US" dirty="0">
                <a:solidFill>
                  <a:schemeClr val="bg1"/>
                </a:solidFill>
                <a:cs typeface="Arial"/>
              </a:rPr>
              <a:t>Anticipated release of 2022 National Plan to partners in the coming months </a:t>
            </a:r>
          </a:p>
          <a:p>
            <a:pPr marL="1200150" lvl="2" indent="-285750">
              <a:lnSpc>
                <a:spcPct val="150000"/>
              </a:lnSpc>
              <a:spcAft>
                <a:spcPts val="400"/>
              </a:spcAft>
              <a:buFont typeface="Arial" panose="020B0604020202020204" pitchFamily="34" charset="0"/>
              <a:buChar char="•"/>
            </a:pPr>
            <a:r>
              <a:rPr lang="en-US" dirty="0">
                <a:solidFill>
                  <a:schemeClr val="bg1"/>
                </a:solidFill>
                <a:cs typeface="Arial"/>
              </a:rPr>
              <a:t>Final plan released in Fall 2022. </a:t>
            </a:r>
          </a:p>
          <a:p>
            <a:pPr marL="1200150" lvl="2" indent="-285750">
              <a:lnSpc>
                <a:spcPct val="150000"/>
              </a:lnSpc>
              <a:spcAft>
                <a:spcPts val="400"/>
              </a:spcAft>
              <a:buFont typeface="Wingdings" panose="05000000000000000000" pitchFamily="2" charset="2"/>
              <a:buChar char=""/>
            </a:pPr>
            <a:endParaRPr lang="en-US" sz="24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420715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92B8C0-1029-5844-9044-631A3A1B7612}"/>
              </a:ext>
            </a:extLst>
          </p:cNvPr>
          <p:cNvPicPr>
            <a:picLocks noChangeAspect="1"/>
          </p:cNvPicPr>
          <p:nvPr/>
        </p:nvPicPr>
        <p:blipFill>
          <a:blip r:embed="rId3"/>
          <a:srcRect/>
          <a:stretch/>
        </p:blipFill>
        <p:spPr>
          <a:xfrm>
            <a:off x="-14779" y="-8709"/>
            <a:ext cx="12221557" cy="6874625"/>
          </a:xfrm>
          <a:prstGeom prst="rect">
            <a:avLst/>
          </a:prstGeom>
        </p:spPr>
      </p:pic>
      <p:sp>
        <p:nvSpPr>
          <p:cNvPr id="2" name="TextBox 1">
            <a:extLst>
              <a:ext uri="{FF2B5EF4-FFF2-40B4-BE49-F238E27FC236}">
                <a16:creationId xmlns:a16="http://schemas.microsoft.com/office/drawing/2014/main" id="{0FA3AEAC-78A3-4580-8D36-096FC8C9D54A}"/>
              </a:ext>
            </a:extLst>
          </p:cNvPr>
          <p:cNvSpPr txBox="1"/>
          <p:nvPr/>
        </p:nvSpPr>
        <p:spPr>
          <a:xfrm>
            <a:off x="1474839" y="353962"/>
            <a:ext cx="9016181" cy="707886"/>
          </a:xfrm>
          <a:prstGeom prst="rect">
            <a:avLst/>
          </a:prstGeom>
          <a:noFill/>
        </p:spPr>
        <p:txBody>
          <a:bodyPr wrap="square" rtlCol="0">
            <a:spAutoFit/>
          </a:bodyPr>
          <a:lstStyle/>
          <a:p>
            <a:pPr algn="ctr"/>
            <a:r>
              <a:rPr lang="en-US" sz="4000">
                <a:solidFill>
                  <a:schemeClr val="bg1"/>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56979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69A7E-094D-3743-9A1C-A077EB4845B7}"/>
              </a:ext>
            </a:extLst>
          </p:cNvPr>
          <p:cNvPicPr>
            <a:picLocks noChangeAspect="1"/>
          </p:cNvPicPr>
          <p:nvPr/>
        </p:nvPicPr>
        <p:blipFill>
          <a:blip r:embed="rId3"/>
          <a:srcRect/>
          <a:stretch/>
        </p:blipFill>
        <p:spPr>
          <a:xfrm>
            <a:off x="5422" y="0"/>
            <a:ext cx="12199840" cy="6868509"/>
          </a:xfrm>
          <a:prstGeom prst="rect">
            <a:avLst/>
          </a:prstGeom>
        </p:spPr>
      </p:pic>
    </p:spTree>
    <p:extLst>
      <p:ext uri="{BB962C8B-B14F-4D97-AF65-F5344CB8AC3E}">
        <p14:creationId xmlns:p14="http://schemas.microsoft.com/office/powerpoint/2010/main" val="396669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92B8C0-1029-5844-9044-631A3A1B7612}"/>
              </a:ext>
            </a:extLst>
          </p:cNvPr>
          <p:cNvPicPr>
            <a:picLocks noChangeAspect="1"/>
          </p:cNvPicPr>
          <p:nvPr/>
        </p:nvPicPr>
        <p:blipFill>
          <a:blip r:embed="rId3"/>
          <a:srcRect/>
          <a:stretch/>
        </p:blipFill>
        <p:spPr>
          <a:xfrm>
            <a:off x="-9352" y="-8313"/>
            <a:ext cx="12210703" cy="6874625"/>
          </a:xfrm>
          <a:prstGeom prst="rect">
            <a:avLst/>
          </a:prstGeom>
        </p:spPr>
      </p:pic>
    </p:spTree>
    <p:extLst>
      <p:ext uri="{BB962C8B-B14F-4D97-AF65-F5344CB8AC3E}">
        <p14:creationId xmlns:p14="http://schemas.microsoft.com/office/powerpoint/2010/main" val="361007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69A7E-094D-3743-9A1C-A077EB4845B7}"/>
              </a:ext>
            </a:extLst>
          </p:cNvPr>
          <p:cNvPicPr>
            <a:picLocks noChangeAspect="1"/>
          </p:cNvPicPr>
          <p:nvPr/>
        </p:nvPicPr>
        <p:blipFill>
          <a:blip r:embed="rId3"/>
          <a:srcRect/>
          <a:stretch/>
        </p:blipFill>
        <p:spPr>
          <a:xfrm>
            <a:off x="-18683" y="-10510"/>
            <a:ext cx="12210682" cy="6868508"/>
          </a:xfrm>
          <a:prstGeom prst="rect">
            <a:avLst/>
          </a:prstGeom>
        </p:spPr>
      </p:pic>
    </p:spTree>
    <p:extLst>
      <p:ext uri="{BB962C8B-B14F-4D97-AF65-F5344CB8AC3E}">
        <p14:creationId xmlns:p14="http://schemas.microsoft.com/office/powerpoint/2010/main" val="328818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xfrm>
            <a:off x="0" y="-1"/>
            <a:ext cx="12192000" cy="1312333"/>
          </a:xfrm>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0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t>Critical Infrastructure Resilience </a:t>
            </a:r>
            <a:br>
              <a:rPr kumimoji="0" lang="en-US" sz="44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br>
            <a:endParaRPr lang="en-US" altLang="en-US" dirty="0"/>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1B20F3-4946-6446-BF0F-53EBEE663290}"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sp>
        <p:nvSpPr>
          <p:cNvPr id="12" name="object 6">
            <a:extLst>
              <a:ext uri="{FF2B5EF4-FFF2-40B4-BE49-F238E27FC236}">
                <a16:creationId xmlns:a16="http://schemas.microsoft.com/office/drawing/2014/main" id="{8F90D551-EFD8-45E2-BE81-8E4A7115A05E}"/>
              </a:ext>
            </a:extLst>
          </p:cNvPr>
          <p:cNvSpPr txBox="1"/>
          <p:nvPr/>
        </p:nvSpPr>
        <p:spPr>
          <a:xfrm>
            <a:off x="116668" y="1524000"/>
            <a:ext cx="6781673" cy="3869008"/>
          </a:xfrm>
          <a:prstGeom prst="rect">
            <a:avLst/>
          </a:prstGeom>
        </p:spPr>
        <p:txBody>
          <a:bodyPr vert="horz" wrap="square" lIns="0" tIns="113030" rIns="0" bIns="0" rtlCol="0">
            <a:spAutoFit/>
          </a:bodyPr>
          <a:lstStyle/>
          <a:p>
            <a:pPr marL="12066">
              <a:tabLst>
                <a:tab pos="236854" algn="l"/>
              </a:tabLst>
              <a:defRPr/>
            </a:pPr>
            <a:r>
              <a:rPr lang="en-US" b="1" dirty="0">
                <a:solidFill>
                  <a:schemeClr val="bg1"/>
                </a:solidFill>
                <a:cs typeface="Arial"/>
              </a:rPr>
              <a:t>Resilience:</a:t>
            </a:r>
          </a:p>
          <a:p>
            <a:pPr marL="12066">
              <a:tabLst>
                <a:tab pos="236854" algn="l"/>
              </a:tabLst>
              <a:defRPr/>
            </a:pPr>
            <a:r>
              <a:rPr lang="en-US" dirty="0">
                <a:solidFill>
                  <a:schemeClr val="bg1"/>
                </a:solidFill>
                <a:cs typeface="Arial"/>
              </a:rPr>
              <a:t>The ability to prepare for and adapt to changing conditions and withstand and recover rapidly from disruptions, including deliberate attacks, accidents, or naturally occurring hazards. </a:t>
            </a:r>
            <a:r>
              <a:rPr lang="en-US" sz="1400" i="1" dirty="0">
                <a:solidFill>
                  <a:schemeClr val="accent4">
                    <a:lumMod val="25000"/>
                  </a:schemeClr>
                </a:solidFill>
                <a:cs typeface="Arial"/>
              </a:rPr>
              <a:t>Source: PPD-21</a:t>
            </a:r>
          </a:p>
          <a:p>
            <a:pPr marL="12066">
              <a:tabLst>
                <a:tab pos="236854" algn="l"/>
              </a:tabLst>
              <a:defRPr/>
            </a:pPr>
            <a:endParaRPr lang="en-US" sz="1400" i="1" dirty="0">
              <a:solidFill>
                <a:schemeClr val="accent4">
                  <a:lumMod val="25000"/>
                </a:schemeClr>
              </a:solidFill>
              <a:cs typeface="Arial"/>
            </a:endParaRPr>
          </a:p>
          <a:p>
            <a:pPr marR="0" lvl="0" algn="l" defTabSz="914400" rtl="0" eaLnBrk="1" fontAlgn="base" latinLnBrk="0" hangingPunct="1">
              <a:buClr>
                <a:srgbClr val="B0B1B3"/>
              </a:buClr>
              <a:buSzTx/>
              <a:tabLst/>
              <a:defRPr/>
            </a:pPr>
            <a:r>
              <a:rPr lang="en-US" altLang="en-US" b="1" dirty="0">
                <a:solidFill>
                  <a:schemeClr val="bg1"/>
                </a:solidFill>
                <a:cs typeface="Arial"/>
              </a:rPr>
              <a:t>Critical Infrastructure</a:t>
            </a:r>
            <a:r>
              <a:rPr lang="en-US" altLang="en-US" dirty="0">
                <a:solidFill>
                  <a:schemeClr val="bg1"/>
                </a:solidFill>
                <a:cs typeface="Arial"/>
              </a:rPr>
              <a:t>: </a:t>
            </a:r>
          </a:p>
          <a:p>
            <a:pPr fontAlgn="base">
              <a:buClr>
                <a:srgbClr val="B0B1B3"/>
              </a:buClr>
              <a:defRPr/>
            </a:pPr>
            <a:r>
              <a:rPr lang="en-US" altLang="en-US" dirty="0">
                <a:solidFill>
                  <a:schemeClr val="bg1"/>
                </a:solidFill>
                <a:cs typeface="Arial"/>
              </a:rPr>
              <a:t>Systems and assets, whether physical or </a:t>
            </a:r>
            <a:r>
              <a:rPr lang="en-US" dirty="0">
                <a:solidFill>
                  <a:schemeClr val="bg1"/>
                </a:solidFill>
                <a:cs typeface="Arial"/>
              </a:rPr>
              <a:t>virtual, so vital that its incapacity or destruction may have a debilitating impact on the security, economy, public health or safety, environment, or any combination of these matters, across any Federal, State, regional, territorial, or local jurisdiction.</a:t>
            </a:r>
            <a:r>
              <a:rPr lang="en-US" sz="1800" i="1" dirty="0">
                <a:solidFill>
                  <a:schemeClr val="accent4">
                    <a:lumMod val="25000"/>
                  </a:schemeClr>
                </a:solidFill>
                <a:cs typeface="Arial"/>
              </a:rPr>
              <a:t> </a:t>
            </a:r>
            <a:r>
              <a:rPr lang="en-US" sz="1400" i="1" dirty="0">
                <a:solidFill>
                  <a:schemeClr val="accent4">
                    <a:lumMod val="25000"/>
                  </a:schemeClr>
                </a:solidFill>
                <a:cs typeface="Arial"/>
              </a:rPr>
              <a:t>Source: NIPP 2013</a:t>
            </a:r>
          </a:p>
          <a:p>
            <a:pPr marR="0" lvl="0" algn="l" defTabSz="914400" rtl="0" eaLnBrk="1" fontAlgn="base" latinLnBrk="0" hangingPunct="1">
              <a:buClr>
                <a:srgbClr val="B0B1B3"/>
              </a:buClr>
              <a:buSzTx/>
              <a:tabLst/>
              <a:defRPr/>
            </a:pPr>
            <a:endParaRPr lang="en-US" dirty="0">
              <a:solidFill>
                <a:schemeClr val="bg1"/>
              </a:solidFill>
              <a:cs typeface="Arial"/>
            </a:endParaRPr>
          </a:p>
          <a:p>
            <a:pPr marL="12066">
              <a:tabLst>
                <a:tab pos="236854" algn="l"/>
              </a:tabLst>
              <a:defRPr/>
            </a:pPr>
            <a:endParaRPr lang="en-US" sz="1400" i="1" dirty="0">
              <a:solidFill>
                <a:schemeClr val="accent4">
                  <a:lumMod val="25000"/>
                </a:schemeClr>
              </a:solidFill>
              <a:cs typeface="Arial"/>
            </a:endParaRPr>
          </a:p>
          <a:p>
            <a:pPr marL="236220" indent="-224154">
              <a:buFontTx/>
              <a:buChar char="•"/>
              <a:tabLst>
                <a:tab pos="236854" algn="l"/>
              </a:tabLst>
              <a:defRPr/>
            </a:pPr>
            <a:endParaRPr dirty="0">
              <a:solidFill>
                <a:schemeClr val="bg1"/>
              </a:solidFill>
              <a:cs typeface="Arial"/>
            </a:endParaRPr>
          </a:p>
        </p:txBody>
      </p:sp>
      <p:pic>
        <p:nvPicPr>
          <p:cNvPr id="5" name="Picture 4">
            <a:extLst>
              <a:ext uri="{FF2B5EF4-FFF2-40B4-BE49-F238E27FC236}">
                <a16:creationId xmlns:a16="http://schemas.microsoft.com/office/drawing/2014/main" id="{A7657A2D-7B7F-48F2-8A85-DF991EC30E5C}"/>
              </a:ext>
            </a:extLst>
          </p:cNvPr>
          <p:cNvPicPr>
            <a:picLocks noChangeAspect="1"/>
          </p:cNvPicPr>
          <p:nvPr/>
        </p:nvPicPr>
        <p:blipFill>
          <a:blip r:embed="rId3"/>
          <a:stretch>
            <a:fillRect/>
          </a:stretch>
        </p:blipFill>
        <p:spPr>
          <a:xfrm>
            <a:off x="8286827" y="1524000"/>
            <a:ext cx="3788505" cy="3810000"/>
          </a:xfrm>
          <a:prstGeom prst="rect">
            <a:avLst/>
          </a:prstGeom>
        </p:spPr>
      </p:pic>
    </p:spTree>
    <p:extLst>
      <p:ext uri="{BB962C8B-B14F-4D97-AF65-F5344CB8AC3E}">
        <p14:creationId xmlns:p14="http://schemas.microsoft.com/office/powerpoint/2010/main" val="81834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xfrm>
            <a:off x="0" y="-1"/>
            <a:ext cx="12192000" cy="1312333"/>
          </a:xfrm>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0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t>Critical Infrastructure Resilience </a:t>
            </a:r>
            <a:br>
              <a:rPr kumimoji="0" lang="en-US" sz="44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br>
            <a:r>
              <a:rPr kumimoji="0" lang="en-US" sz="2400" b="0" i="0" u="none" strike="noStrike" kern="1200" cap="none" spc="-5" normalizeH="0" baseline="0" noProof="0" dirty="0">
                <a:ln>
                  <a:noFill/>
                </a:ln>
                <a:solidFill>
                  <a:srgbClr val="FFC000"/>
                </a:solidFill>
                <a:effectLst/>
                <a:uLnTx/>
                <a:uFillTx/>
                <a:latin typeface="Franklin Gothic Demi Cond" panose="020B0706030402020204" pitchFamily="34" charset="0"/>
                <a:ea typeface="+mj-ea"/>
                <a:cs typeface="+mj-cs"/>
              </a:rPr>
              <a:t>Continued</a:t>
            </a:r>
            <a:endParaRPr lang="en-US" altLang="en-US" sz="2400" dirty="0"/>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1B20F3-4946-6446-BF0F-53EBEE663290}"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E1B9654D-0E25-4923-8E4E-7B3CD6478D5D}"/>
              </a:ext>
            </a:extLst>
          </p:cNvPr>
          <p:cNvPicPr>
            <a:picLocks noChangeAspect="1"/>
          </p:cNvPicPr>
          <p:nvPr/>
        </p:nvPicPr>
        <p:blipFill>
          <a:blip r:embed="rId3"/>
          <a:stretch>
            <a:fillRect/>
          </a:stretch>
        </p:blipFill>
        <p:spPr>
          <a:xfrm>
            <a:off x="2157046" y="2089774"/>
            <a:ext cx="7136056" cy="3114632"/>
          </a:xfrm>
          <a:prstGeom prst="rect">
            <a:avLst/>
          </a:prstGeom>
        </p:spPr>
      </p:pic>
      <p:sp>
        <p:nvSpPr>
          <p:cNvPr id="8" name="object 6">
            <a:extLst>
              <a:ext uri="{FF2B5EF4-FFF2-40B4-BE49-F238E27FC236}">
                <a16:creationId xmlns:a16="http://schemas.microsoft.com/office/drawing/2014/main" id="{795FEB35-1565-43A4-83CE-00E4BF700C3B}"/>
              </a:ext>
            </a:extLst>
          </p:cNvPr>
          <p:cNvSpPr txBox="1"/>
          <p:nvPr/>
        </p:nvSpPr>
        <p:spPr>
          <a:xfrm>
            <a:off x="468923" y="5204406"/>
            <a:ext cx="11254154" cy="668132"/>
          </a:xfrm>
          <a:prstGeom prst="rect">
            <a:avLst/>
          </a:prstGeom>
        </p:spPr>
        <p:txBody>
          <a:bodyPr vert="horz" wrap="square" lIns="0" tIns="113030" rIns="0" bIns="0" rtlCol="0">
            <a:spAutoFit/>
          </a:bodyPr>
          <a:lstStyle/>
          <a:p>
            <a:pPr marL="12066">
              <a:spcBef>
                <a:spcPts val="890"/>
              </a:spcBef>
              <a:tabLst>
                <a:tab pos="236854" algn="l"/>
              </a:tabLst>
              <a:defRPr/>
            </a:pPr>
            <a:r>
              <a:rPr lang="en-US" sz="3600" b="1" dirty="0">
                <a:solidFill>
                  <a:schemeClr val="bg1"/>
                </a:solidFill>
                <a:cs typeface="Arial"/>
              </a:rPr>
              <a:t>Preparedness | Mitigation | Response | Recovery</a:t>
            </a:r>
            <a:endParaRPr sz="3600" b="1" dirty="0">
              <a:solidFill>
                <a:schemeClr val="bg1"/>
              </a:solidFill>
              <a:cs typeface="Arial"/>
            </a:endParaRPr>
          </a:p>
        </p:txBody>
      </p:sp>
      <p:sp>
        <p:nvSpPr>
          <p:cNvPr id="9" name="object 6">
            <a:extLst>
              <a:ext uri="{FF2B5EF4-FFF2-40B4-BE49-F238E27FC236}">
                <a16:creationId xmlns:a16="http://schemas.microsoft.com/office/drawing/2014/main" id="{088AF777-7058-4368-A8D5-865965DE00FA}"/>
              </a:ext>
            </a:extLst>
          </p:cNvPr>
          <p:cNvSpPr txBox="1"/>
          <p:nvPr/>
        </p:nvSpPr>
        <p:spPr>
          <a:xfrm>
            <a:off x="2321170" y="1366987"/>
            <a:ext cx="7136056" cy="668132"/>
          </a:xfrm>
          <a:prstGeom prst="rect">
            <a:avLst/>
          </a:prstGeom>
        </p:spPr>
        <p:txBody>
          <a:bodyPr vert="horz" wrap="square" lIns="0" tIns="113030" rIns="0" bIns="0" rtlCol="0">
            <a:spAutoFit/>
          </a:bodyPr>
          <a:lstStyle/>
          <a:p>
            <a:pPr marL="12066">
              <a:spcBef>
                <a:spcPts val="890"/>
              </a:spcBef>
              <a:tabLst>
                <a:tab pos="236854" algn="l"/>
              </a:tabLst>
              <a:defRPr/>
            </a:pPr>
            <a:r>
              <a:rPr lang="en-US" sz="3600" dirty="0">
                <a:solidFill>
                  <a:schemeClr val="bg1"/>
                </a:solidFill>
                <a:cs typeface="Arial"/>
              </a:rPr>
              <a:t>Core building blocks of Resilience</a:t>
            </a:r>
            <a:endParaRPr sz="3600" dirty="0">
              <a:solidFill>
                <a:schemeClr val="bg1"/>
              </a:solidFill>
              <a:cs typeface="Arial"/>
            </a:endParaRPr>
          </a:p>
        </p:txBody>
      </p:sp>
    </p:spTree>
    <p:extLst>
      <p:ext uri="{BB962C8B-B14F-4D97-AF65-F5344CB8AC3E}">
        <p14:creationId xmlns:p14="http://schemas.microsoft.com/office/powerpoint/2010/main" val="66082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xfrm>
            <a:off x="0" y="-1"/>
            <a:ext cx="12192000" cy="1312333"/>
          </a:xfrm>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0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t>Critical Infrastructure Resilience </a:t>
            </a:r>
            <a:br>
              <a:rPr kumimoji="0" lang="en-US" sz="44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br>
            <a:r>
              <a:rPr kumimoji="0" lang="en-US" sz="2400" b="0" i="0" u="none" strike="noStrike" kern="1200" cap="none" spc="-5" normalizeH="0" baseline="0" noProof="0" dirty="0">
                <a:ln>
                  <a:noFill/>
                </a:ln>
                <a:solidFill>
                  <a:srgbClr val="FFC000"/>
                </a:solidFill>
                <a:effectLst/>
                <a:uLnTx/>
                <a:uFillTx/>
                <a:latin typeface="Franklin Gothic Demi Cond" panose="020B0706030402020204" pitchFamily="34" charset="0"/>
                <a:ea typeface="+mj-ea"/>
                <a:cs typeface="+mj-cs"/>
              </a:rPr>
              <a:t>Continued</a:t>
            </a:r>
            <a:endParaRPr lang="en-US" altLang="en-US" sz="2400" dirty="0"/>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1B20F3-4946-6446-BF0F-53EBEE663290}"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41CA669C-7F9A-47B1-AEF1-7026A212BEFE}"/>
              </a:ext>
            </a:extLst>
          </p:cNvPr>
          <p:cNvPicPr>
            <a:picLocks noChangeAspect="1"/>
          </p:cNvPicPr>
          <p:nvPr/>
        </p:nvPicPr>
        <p:blipFill>
          <a:blip r:embed="rId3"/>
          <a:stretch>
            <a:fillRect/>
          </a:stretch>
        </p:blipFill>
        <p:spPr>
          <a:xfrm>
            <a:off x="810529" y="2000881"/>
            <a:ext cx="11040813" cy="4444369"/>
          </a:xfrm>
          <a:prstGeom prst="rect">
            <a:avLst/>
          </a:prstGeom>
        </p:spPr>
      </p:pic>
      <p:sp>
        <p:nvSpPr>
          <p:cNvPr id="3" name="TextBox 2">
            <a:extLst>
              <a:ext uri="{FF2B5EF4-FFF2-40B4-BE49-F238E27FC236}">
                <a16:creationId xmlns:a16="http://schemas.microsoft.com/office/drawing/2014/main" id="{4A8EA124-281F-46F8-853D-2F83FA113565}"/>
              </a:ext>
            </a:extLst>
          </p:cNvPr>
          <p:cNvSpPr txBox="1"/>
          <p:nvPr/>
        </p:nvSpPr>
        <p:spPr>
          <a:xfrm>
            <a:off x="941294" y="1312332"/>
            <a:ext cx="6373906" cy="523220"/>
          </a:xfrm>
          <a:prstGeom prst="rect">
            <a:avLst/>
          </a:prstGeom>
          <a:noFill/>
        </p:spPr>
        <p:txBody>
          <a:bodyPr wrap="square" rtlCol="0">
            <a:spAutoFit/>
          </a:bodyPr>
          <a:lstStyle/>
          <a:p>
            <a:r>
              <a:rPr lang="en-US" sz="2800" b="1" dirty="0">
                <a:solidFill>
                  <a:schemeClr val="accent4">
                    <a:lumMod val="25000"/>
                  </a:schemeClr>
                </a:solidFill>
              </a:rPr>
              <a:t>Resilience Principles</a:t>
            </a:r>
          </a:p>
        </p:txBody>
      </p:sp>
    </p:spTree>
    <p:extLst>
      <p:ext uri="{BB962C8B-B14F-4D97-AF65-F5344CB8AC3E}">
        <p14:creationId xmlns:p14="http://schemas.microsoft.com/office/powerpoint/2010/main" val="66908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xfrm>
            <a:off x="0" y="-1"/>
            <a:ext cx="12192000" cy="1312333"/>
          </a:xfrm>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0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t>Critical Infrastructure Resilience </a:t>
            </a:r>
            <a:br>
              <a:rPr kumimoji="0" lang="en-US" sz="4400" b="0" i="0" u="none" strike="noStrike" kern="1200" cap="none" spc="-5" normalizeH="0" baseline="0" noProof="0" dirty="0">
                <a:ln>
                  <a:noFill/>
                </a:ln>
                <a:solidFill>
                  <a:prstClr val="white"/>
                </a:solidFill>
                <a:effectLst/>
                <a:uLnTx/>
                <a:uFillTx/>
                <a:latin typeface="Franklin Gothic Demi Cond" panose="020B0706030402020204" pitchFamily="34" charset="0"/>
                <a:ea typeface="+mj-ea"/>
                <a:cs typeface="+mj-cs"/>
              </a:rPr>
            </a:br>
            <a:r>
              <a:rPr kumimoji="0" lang="en-US" sz="2400" b="0" i="0" u="none" strike="noStrike" kern="1200" cap="none" spc="-5" normalizeH="0" baseline="0" noProof="0" dirty="0">
                <a:ln>
                  <a:noFill/>
                </a:ln>
                <a:solidFill>
                  <a:srgbClr val="FFC000"/>
                </a:solidFill>
                <a:effectLst/>
                <a:uLnTx/>
                <a:uFillTx/>
                <a:latin typeface="Franklin Gothic Demi Cond" panose="020B0706030402020204" pitchFamily="34" charset="0"/>
                <a:ea typeface="+mj-ea"/>
                <a:cs typeface="+mj-cs"/>
              </a:rPr>
              <a:t>Continued</a:t>
            </a:r>
            <a:endParaRPr lang="en-US" altLang="en-US" sz="2400" dirty="0"/>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xfrm>
            <a:off x="11082178" y="6306344"/>
            <a:ext cx="533400" cy="27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1B20F3-4946-6446-BF0F-53EBEE663290}"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sp>
        <p:nvSpPr>
          <p:cNvPr id="12" name="object 6">
            <a:extLst>
              <a:ext uri="{FF2B5EF4-FFF2-40B4-BE49-F238E27FC236}">
                <a16:creationId xmlns:a16="http://schemas.microsoft.com/office/drawing/2014/main" id="{8F90D551-EFD8-45E2-BE81-8E4A7115A05E}"/>
              </a:ext>
            </a:extLst>
          </p:cNvPr>
          <p:cNvSpPr txBox="1"/>
          <p:nvPr/>
        </p:nvSpPr>
        <p:spPr>
          <a:xfrm>
            <a:off x="718211" y="1407328"/>
            <a:ext cx="11254154" cy="1337546"/>
          </a:xfrm>
          <a:prstGeom prst="rect">
            <a:avLst/>
          </a:prstGeom>
        </p:spPr>
        <p:txBody>
          <a:bodyPr vert="horz" wrap="square" lIns="0" tIns="113030" rIns="0" bIns="0" rtlCol="0">
            <a:spAutoFit/>
          </a:bodyPr>
          <a:lstStyle/>
          <a:p>
            <a:pPr marL="12066">
              <a:spcBef>
                <a:spcPts val="890"/>
              </a:spcBef>
              <a:tabLst>
                <a:tab pos="236854" algn="l"/>
              </a:tabLst>
              <a:defRPr/>
            </a:pPr>
            <a:r>
              <a:rPr lang="en-US" sz="3600" dirty="0">
                <a:solidFill>
                  <a:schemeClr val="bg1"/>
                </a:solidFill>
                <a:cs typeface="Arial"/>
              </a:rPr>
              <a:t>Context is Important</a:t>
            </a:r>
          </a:p>
          <a:p>
            <a:pPr marL="236220" indent="-224154">
              <a:spcBef>
                <a:spcPts val="890"/>
              </a:spcBef>
              <a:buFontTx/>
              <a:buChar char="•"/>
              <a:tabLst>
                <a:tab pos="236854" algn="l"/>
              </a:tabLst>
              <a:defRPr/>
            </a:pPr>
            <a:endParaRPr sz="3600" dirty="0">
              <a:solidFill>
                <a:schemeClr val="bg1"/>
              </a:solidFill>
              <a:cs typeface="Arial"/>
            </a:endParaRPr>
          </a:p>
        </p:txBody>
      </p:sp>
      <p:sp>
        <p:nvSpPr>
          <p:cNvPr id="6" name="Content Placeholder 2">
            <a:extLst>
              <a:ext uri="{FF2B5EF4-FFF2-40B4-BE49-F238E27FC236}">
                <a16:creationId xmlns:a16="http://schemas.microsoft.com/office/drawing/2014/main" id="{4A6DC501-00C2-4EC4-A34F-1E5CA4D71F14}"/>
              </a:ext>
            </a:extLst>
          </p:cNvPr>
          <p:cNvSpPr>
            <a:spLocks noGrp="1"/>
          </p:cNvSpPr>
          <p:nvPr>
            <p:ph idx="1"/>
          </p:nvPr>
        </p:nvSpPr>
        <p:spPr>
          <a:xfrm>
            <a:off x="611247" y="2264966"/>
            <a:ext cx="11004331" cy="4351338"/>
          </a:xfrm>
        </p:spPr>
        <p:txBody>
          <a:bodyPr/>
          <a:lstStyle/>
          <a:p>
            <a:r>
              <a:rPr lang="en-US" dirty="0"/>
              <a:t>What functions are important to the local community, the region, the nation?</a:t>
            </a:r>
          </a:p>
          <a:p>
            <a:r>
              <a:rPr lang="en-US" dirty="0"/>
              <a:t>How are they delivered (e.g., buildings, infrastructure systems)?</a:t>
            </a:r>
          </a:p>
          <a:p>
            <a:r>
              <a:rPr lang="en-US" dirty="0"/>
              <a:t>What are the services dependent on?</a:t>
            </a:r>
            <a:br>
              <a:rPr lang="en-US" dirty="0"/>
            </a:br>
            <a:r>
              <a:rPr lang="en-US" sz="2000" dirty="0"/>
              <a:t>For example, water treatment requires electric power, communications, access via transportation networks for chemicals, source water, pipes, and equipment to distribute treated water.</a:t>
            </a:r>
          </a:p>
          <a:p>
            <a:r>
              <a:rPr lang="en-US" dirty="0"/>
              <a:t>How long can the service be interrupted? Are there temporary means to deliver the service until the permanent system is restored?</a:t>
            </a:r>
          </a:p>
          <a:p>
            <a:endParaRPr lang="en-US" dirty="0"/>
          </a:p>
        </p:txBody>
      </p:sp>
    </p:spTree>
    <p:extLst>
      <p:ext uri="{BB962C8B-B14F-4D97-AF65-F5344CB8AC3E}">
        <p14:creationId xmlns:p14="http://schemas.microsoft.com/office/powerpoint/2010/main" val="138496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92B8C0-1029-5844-9044-631A3A1B7612}"/>
              </a:ext>
            </a:extLst>
          </p:cNvPr>
          <p:cNvPicPr>
            <a:picLocks noChangeAspect="1"/>
          </p:cNvPicPr>
          <p:nvPr/>
        </p:nvPicPr>
        <p:blipFill>
          <a:blip r:embed="rId3"/>
          <a:srcRect/>
          <a:stretch/>
        </p:blipFill>
        <p:spPr>
          <a:xfrm>
            <a:off x="-14778" y="-8313"/>
            <a:ext cx="12221555" cy="6874625"/>
          </a:xfrm>
          <a:prstGeom prst="rect">
            <a:avLst/>
          </a:prstGeom>
        </p:spPr>
      </p:pic>
    </p:spTree>
    <p:extLst>
      <p:ext uri="{BB962C8B-B14F-4D97-AF65-F5344CB8AC3E}">
        <p14:creationId xmlns:p14="http://schemas.microsoft.com/office/powerpoint/2010/main" val="267059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3.xml><?xml version="1.0" encoding="utf-8"?>
<a:theme xmlns:a="http://schemas.openxmlformats.org/drawingml/2006/main" name="3_DHS_Template_White">
  <a:themeElements>
    <a:clrScheme name="Custom 2">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0E78AE"/>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24AD7D11F3C84480C6BC5BF952F123" ma:contentTypeVersion="11" ma:contentTypeDescription="Create a new document." ma:contentTypeScope="" ma:versionID="de26266344470eff69bd5095ea4ba6a3">
  <xsd:schema xmlns:xsd="http://www.w3.org/2001/XMLSchema" xmlns:xs="http://www.w3.org/2001/XMLSchema" xmlns:p="http://schemas.microsoft.com/office/2006/metadata/properties" xmlns:ns3="9606d5a0-0794-4f4c-a8de-27d6b990899c" xmlns:ns4="f483eaa3-f7ca-456a-9b96-8efbac3cbd74" targetNamespace="http://schemas.microsoft.com/office/2006/metadata/properties" ma:root="true" ma:fieldsID="aa31ef26ed9614167f15054894939814" ns3:_="" ns4:_="">
    <xsd:import namespace="9606d5a0-0794-4f4c-a8de-27d6b990899c"/>
    <xsd:import namespace="f483eaa3-f7ca-456a-9b96-8efbac3cbd7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6d5a0-0794-4f4c-a8de-27d6b99089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3eaa3-f7ca-456a-9b96-8efbac3cbd7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F6A314-106F-4CC5-BA68-3F61F2FE1125}">
  <ds:schemaRefs>
    <ds:schemaRef ds:uri="http://schemas.microsoft.com/sharepoint/v3/contenttype/forms"/>
  </ds:schemaRefs>
</ds:datastoreItem>
</file>

<file path=customXml/itemProps2.xml><?xml version="1.0" encoding="utf-8"?>
<ds:datastoreItem xmlns:ds="http://schemas.openxmlformats.org/officeDocument/2006/customXml" ds:itemID="{168472D2-267B-4870-AB07-43FAF2083B6A}">
  <ds:schemaRefs>
    <ds:schemaRef ds:uri="9606d5a0-0794-4f4c-a8de-27d6b990899c"/>
    <ds:schemaRef ds:uri="f483eaa3-f7ca-456a-9b96-8efbac3cbd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7795B52-7B5A-4FB9-9676-9B09B6F5A9F0}">
  <ds:schemaRefs>
    <ds:schemaRef ds:uri="http://purl.org/dc/elements/1.1/"/>
    <ds:schemaRef ds:uri="9606d5a0-0794-4f4c-a8de-27d6b990899c"/>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f483eaa3-f7ca-456a-9b96-8efbac3cbd74"/>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5151</TotalTime>
  <Words>1142</Words>
  <Application>Microsoft Office PowerPoint</Application>
  <PresentationFormat>Widescreen</PresentationFormat>
  <Paragraphs>159</Paragraphs>
  <Slides>18</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Arial</vt:lpstr>
      <vt:lpstr>Calibri</vt:lpstr>
      <vt:lpstr>Calibri Light</vt:lpstr>
      <vt:lpstr>Franklin Gothic Demi Cond</vt:lpstr>
      <vt:lpstr>Open Sans</vt:lpstr>
      <vt:lpstr>Tahoma</vt:lpstr>
      <vt:lpstr>Times</vt:lpstr>
      <vt:lpstr>Times New Roman</vt:lpstr>
      <vt:lpstr>Wingdings</vt:lpstr>
      <vt:lpstr>Office Theme</vt:lpstr>
      <vt:lpstr>CISA Template</vt:lpstr>
      <vt:lpstr>3_DHS_Template_White</vt:lpstr>
      <vt:lpstr>PowerPoint Presentation</vt:lpstr>
      <vt:lpstr>PowerPoint Presentation</vt:lpstr>
      <vt:lpstr>PowerPoint Presentation</vt:lpstr>
      <vt:lpstr>PowerPoint Presentation</vt:lpstr>
      <vt:lpstr>Critical Infrastructure Resilience  </vt:lpstr>
      <vt:lpstr>Critical Infrastructure Resilience  Continued</vt:lpstr>
      <vt:lpstr>Critical Infrastructure Resilience  Continued</vt:lpstr>
      <vt:lpstr>Critical Infrastructure Resilience  Continued</vt:lpstr>
      <vt:lpstr>PowerPoint Presentation</vt:lpstr>
      <vt:lpstr>Critical Infrastructure Resilience  Infrastructure Resilience Planning Framework (IRPF)  </vt:lpstr>
      <vt:lpstr>Critical Infrastructure Resilience  Regional Applications  </vt:lpstr>
      <vt:lpstr>RRAP Focus and Objectives</vt:lpstr>
      <vt:lpstr>Multi-Asset and System Assessment (MASA) </vt:lpstr>
      <vt:lpstr>PowerPoint Presentation</vt:lpstr>
      <vt:lpstr>PowerPoint Presentation</vt:lpstr>
      <vt:lpstr>National Plan Update  </vt:lpstr>
      <vt:lpstr>National Plan Update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McCann, Matthew</cp:lastModifiedBy>
  <cp:revision>26</cp:revision>
  <cp:lastPrinted>2022-06-02T20:09:55Z</cp:lastPrinted>
  <dcterms:created xsi:type="dcterms:W3CDTF">2020-08-04T14:33:20Z</dcterms:created>
  <dcterms:modified xsi:type="dcterms:W3CDTF">2022-06-11T11:49:18Z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2eef23d-2e95-4428-9a3c-2526d95b164a_Enabled">
    <vt:lpwstr>true</vt:lpwstr>
  </property>
  <property fmtid="{D5CDD505-2E9C-101B-9397-08002B2CF9AE}" pid="3" name="MSIP_Label_a2eef23d-2e95-4428-9a3c-2526d95b164a_SetDate">
    <vt:lpwstr>2022-04-19T14:54:08Z</vt:lpwstr>
  </property>
  <property fmtid="{D5CDD505-2E9C-101B-9397-08002B2CF9AE}" pid="4" name="MSIP_Label_a2eef23d-2e95-4428-9a3c-2526d95b164a_Method">
    <vt:lpwstr>Standard</vt:lpwstr>
  </property>
  <property fmtid="{D5CDD505-2E9C-101B-9397-08002B2CF9AE}" pid="5" name="MSIP_Label_a2eef23d-2e95-4428-9a3c-2526d95b164a_Name">
    <vt:lpwstr>For Official Use Only (FOUO)</vt:lpwstr>
  </property>
  <property fmtid="{D5CDD505-2E9C-101B-9397-08002B2CF9AE}" pid="6" name="MSIP_Label_a2eef23d-2e95-4428-9a3c-2526d95b164a_SiteId">
    <vt:lpwstr>3ccde76c-946d-4a12-bb7a-fc9d0842354a</vt:lpwstr>
  </property>
  <property fmtid="{D5CDD505-2E9C-101B-9397-08002B2CF9AE}" pid="7" name="MSIP_Label_a2eef23d-2e95-4428-9a3c-2526d95b164a_ActionId">
    <vt:lpwstr>be87fb97-546d-460b-aa28-b8aab27d29ef</vt:lpwstr>
  </property>
  <property fmtid="{D5CDD505-2E9C-101B-9397-08002B2CF9AE}" pid="8" name="MSIP_Label_a2eef23d-2e95-4428-9a3c-2526d95b164a_ContentBits">
    <vt:lpwstr>0</vt:lpwstr>
  </property>
  <property fmtid="{D5CDD505-2E9C-101B-9397-08002B2CF9AE}" pid="9" name="ContentTypeId">
    <vt:lpwstr>0x0101008D24AD7D11F3C84480C6BC5BF952F123</vt:lpwstr>
  </property>
</Properties>
</file>